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459F6-7F70-433C-9ABE-651529C4482F}" type="datetimeFigureOut">
              <a:rPr lang="sv-SE" smtClean="0"/>
              <a:pPr/>
              <a:t>2018-05-25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1E2D6-8713-4E27-B8C3-DAAE5B89C145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SC – </a:t>
            </a:r>
            <a:r>
              <a:rPr lang="sv-SE" dirty="0" err="1" smtClean="0"/>
              <a:t>politically</a:t>
            </a:r>
            <a:r>
              <a:rPr lang="sv-SE" dirty="0" smtClean="0"/>
              <a:t> sensitive, </a:t>
            </a:r>
            <a:r>
              <a:rPr lang="sv-SE" dirty="0" err="1" smtClean="0"/>
              <a:t>could</a:t>
            </a:r>
            <a:r>
              <a:rPr lang="sv-SE" dirty="0" smtClean="0"/>
              <a:t> </a:t>
            </a:r>
            <a:r>
              <a:rPr lang="sv-SE" dirty="0" err="1" smtClean="0"/>
              <a:t>mean</a:t>
            </a:r>
            <a:r>
              <a:rPr lang="sv-SE" dirty="0" smtClean="0"/>
              <a:t> </a:t>
            </a:r>
            <a:r>
              <a:rPr lang="sv-SE" dirty="0" err="1" smtClean="0"/>
              <a:t>yes</a:t>
            </a:r>
            <a:r>
              <a:rPr lang="sv-SE" dirty="0" smtClean="0"/>
              <a:t> or no. </a:t>
            </a:r>
            <a:r>
              <a:rPr lang="sv-SE" smtClean="0"/>
              <a:t>Environment </a:t>
            </a:r>
            <a:r>
              <a:rPr lang="sv-SE" dirty="0" smtClean="0"/>
              <a:t>first, social and </a:t>
            </a:r>
            <a:r>
              <a:rPr lang="sv-SE" dirty="0" err="1" smtClean="0"/>
              <a:t>economic</a:t>
            </a:r>
            <a:r>
              <a:rPr lang="sv-SE" dirty="0" smtClean="0"/>
              <a:t> </a:t>
            </a:r>
            <a:r>
              <a:rPr lang="sv-SE" dirty="0" err="1" smtClean="0"/>
              <a:t>criteria</a:t>
            </a:r>
            <a:r>
              <a:rPr lang="sv-SE" dirty="0" smtClean="0"/>
              <a:t> at a later </a:t>
            </a:r>
            <a:r>
              <a:rPr lang="sv-SE" dirty="0" err="1" smtClean="0"/>
              <a:t>stage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1E2D6-8713-4E27-B8C3-DAAE5B89C145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9" descr="top pp-framsida (kopia)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2FB413C4-742F-44DE-9C51-A49D1D44BF8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cxnSp>
        <p:nvCxnSpPr>
          <p:cNvPr id="11" name="Rak 7"/>
          <p:cNvCxnSpPr>
            <a:cxnSpLocks noChangeShapeType="1"/>
          </p:cNvCxnSpPr>
          <p:nvPr userDrawn="1"/>
        </p:nvCxnSpPr>
        <p:spPr bwMode="auto">
          <a:xfrm>
            <a:off x="830263" y="5965825"/>
            <a:ext cx="7856537" cy="1588"/>
          </a:xfrm>
          <a:prstGeom prst="line">
            <a:avLst/>
          </a:prstGeom>
          <a:noFill/>
          <a:ln w="12700">
            <a:solidFill>
              <a:srgbClr val="4D4F53"/>
            </a:solidFill>
            <a:round/>
            <a:headEnd/>
            <a:tailEnd/>
          </a:ln>
        </p:spPr>
      </p:cxn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20000" y="1643050"/>
            <a:ext cx="7772400" cy="1133494"/>
          </a:xfrm>
          <a:prstGeom prst="rect">
            <a:avLst/>
          </a:prstGeom>
        </p:spPr>
        <p:txBody>
          <a:bodyPr anchor="b" anchorCtr="0"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20000" y="2890846"/>
            <a:ext cx="7781090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pic>
        <p:nvPicPr>
          <p:cNvPr id="12" name="Bildobjekt 9" descr="STA_Eng_3V_RGB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6138863"/>
            <a:ext cx="1408113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12" name="Platshållare för text 13"/>
          <p:cNvSpPr>
            <a:spLocks noGrp="1"/>
          </p:cNvSpPr>
          <p:nvPr>
            <p:ph idx="1"/>
          </p:nvPr>
        </p:nvSpPr>
        <p:spPr>
          <a:xfrm>
            <a:off x="720000" y="1342800"/>
            <a:ext cx="7966800" cy="437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000" indent="-3420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lang="sv-SE" sz="24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22800" indent="-2592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Char char="–"/>
              <a:defRPr lang="sv-SE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92800" indent="-2592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Char char="•"/>
              <a:defRPr lang="sv-S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66400" indent="-2412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Char char="–"/>
              <a:defRPr lang="sv-S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46400" indent="-16920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90000"/>
              <a:buFont typeface="Arial" pitchFamily="34" charset="0"/>
              <a:buChar char="»"/>
              <a:defRPr lang="sv-SE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utan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12" name="Platshållare för text 13"/>
          <p:cNvSpPr>
            <a:spLocks noGrp="1"/>
          </p:cNvSpPr>
          <p:nvPr>
            <p:ph idx="1"/>
          </p:nvPr>
        </p:nvSpPr>
        <p:spPr>
          <a:xfrm>
            <a:off x="720000" y="1342800"/>
            <a:ext cx="7966800" cy="437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85000"/>
              <a:buFont typeface="Arial" pitchFamily="34" charset="0"/>
              <a:buNone/>
              <a:defRPr lang="sv-SE" sz="24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None/>
              <a:defRPr lang="sv-SE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None/>
              <a:defRPr lang="sv-S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80000"/>
              <a:buFont typeface="Arial" pitchFamily="34" charset="0"/>
              <a:buNone/>
              <a:defRPr lang="sv-S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20000"/>
              </a:spcBef>
              <a:buSzPct val="90000"/>
              <a:buFont typeface="Arial" pitchFamily="34" charset="0"/>
              <a:buNone/>
              <a:tabLst/>
              <a:defRPr lang="sv-SE" sz="11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20000" y="1342800"/>
            <a:ext cx="3923438" cy="43704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86314" y="1342800"/>
            <a:ext cx="3900486" cy="43704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000" y="1342800"/>
            <a:ext cx="39240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788000" y="1342800"/>
            <a:ext cx="39024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sz="half" idx="10"/>
          </p:nvPr>
        </p:nvSpPr>
        <p:spPr>
          <a:xfrm>
            <a:off x="720000" y="2071678"/>
            <a:ext cx="3923438" cy="36415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1" name="Platshållare för innehåll 3"/>
          <p:cNvSpPr>
            <a:spLocks noGrp="1"/>
          </p:cNvSpPr>
          <p:nvPr>
            <p:ph sz="half" idx="2"/>
          </p:nvPr>
        </p:nvSpPr>
        <p:spPr>
          <a:xfrm>
            <a:off x="4786314" y="2071678"/>
            <a:ext cx="3900486" cy="36415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1342800"/>
            <a:ext cx="5111750" cy="43704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1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720001" y="1342800"/>
            <a:ext cx="2708992" cy="437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1342800"/>
            <a:ext cx="5486400" cy="34417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905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1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 descr="bg_nyPP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9144000" cy="1178099"/>
          </a:xfrm>
          <a:prstGeom prst="rect">
            <a:avLst/>
          </a:prstGeom>
        </p:spPr>
      </p:pic>
      <p:cxnSp>
        <p:nvCxnSpPr>
          <p:cNvPr id="8" name="Rak 7"/>
          <p:cNvCxnSpPr>
            <a:cxnSpLocks noChangeShapeType="1"/>
          </p:cNvCxnSpPr>
          <p:nvPr/>
        </p:nvCxnSpPr>
        <p:spPr bwMode="auto">
          <a:xfrm>
            <a:off x="830263" y="5965825"/>
            <a:ext cx="7856537" cy="1588"/>
          </a:xfrm>
          <a:prstGeom prst="line">
            <a:avLst/>
          </a:prstGeom>
          <a:noFill/>
          <a:ln w="12700">
            <a:solidFill>
              <a:srgbClr val="4D4F53"/>
            </a:solidFill>
            <a:round/>
            <a:headEnd/>
            <a:tailEnd/>
          </a:ln>
        </p:spPr>
      </p:cxn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553200" y="6021388"/>
            <a:ext cx="2133600" cy="1682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380288" y="6308725"/>
            <a:ext cx="1306512" cy="1682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4D4F53"/>
                </a:solidFill>
                <a:latin typeface="Calibri" pitchFamily="34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1F2833E-87A4-43BA-9564-C10860A20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0"/>
            <a:ext cx="79676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idx="1"/>
          </p:nvPr>
        </p:nvSpPr>
        <p:spPr>
          <a:xfrm>
            <a:off x="720000" y="1342800"/>
            <a:ext cx="7966800" cy="437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pic>
        <p:nvPicPr>
          <p:cNvPr id="12" name="Bildobjekt 9" descr="STA_Eng_3V_RGB.jpg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85750" y="6138863"/>
            <a:ext cx="1408113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10000"/>
        </a:lnSpc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2300" indent="-260350" algn="l" defTabSz="914400" rtl="0" eaLnBrk="1" latinLnBrk="0" hangingPunct="1">
        <a:lnSpc>
          <a:spcPct val="110000"/>
        </a:lnSpc>
        <a:spcBef>
          <a:spcPct val="20000"/>
        </a:spcBef>
        <a:buSzPct val="80000"/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93763" indent="-260350" algn="l" defTabSz="914400" rtl="0" eaLnBrk="1" latinLnBrk="0" hangingPunct="1">
        <a:lnSpc>
          <a:spcPct val="110000"/>
        </a:lnSpc>
        <a:spcBef>
          <a:spcPct val="20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65225" indent="-241300" algn="l" defTabSz="914400" rtl="0" eaLnBrk="1" latinLnBrk="0" hangingPunct="1">
        <a:lnSpc>
          <a:spcPct val="110000"/>
        </a:lnSpc>
        <a:spcBef>
          <a:spcPct val="20000"/>
        </a:spcBef>
        <a:buSzPct val="80000"/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346200" indent="-169863" algn="l" defTabSz="914400" rtl="0" eaLnBrk="1" latinLnBrk="0" hangingPunct="1">
        <a:lnSpc>
          <a:spcPct val="110000"/>
        </a:lnSpc>
        <a:spcBef>
          <a:spcPct val="20000"/>
        </a:spcBef>
        <a:buSzPct val="90000"/>
        <a:buFont typeface="Arial" pitchFamily="34" charset="0"/>
        <a:buChar char="»"/>
        <a:defRPr sz="1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Nordic </a:t>
            </a:r>
            <a:r>
              <a:rPr lang="sv-SE" dirty="0" err="1" smtClean="0"/>
              <a:t>participation</a:t>
            </a:r>
            <a:r>
              <a:rPr lang="sv-SE" dirty="0" smtClean="0"/>
              <a:t> in CAEP/11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N-ALM 15-16th of November in </a:t>
            </a:r>
            <a:r>
              <a:rPr lang="sv-SE" dirty="0" err="1" smtClean="0"/>
              <a:t>Helsinki</a:t>
            </a:r>
            <a:endParaRPr lang="sv-SE" dirty="0" smtClean="0"/>
          </a:p>
          <a:p>
            <a:r>
              <a:rPr lang="sv-SE" dirty="0" smtClean="0"/>
              <a:t>Marie Hankanen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Nordic </a:t>
            </a:r>
            <a:r>
              <a:rPr lang="sv-SE" dirty="0" err="1" smtClean="0"/>
              <a:t>participation</a:t>
            </a:r>
            <a:r>
              <a:rPr lang="sv-SE" dirty="0" smtClean="0"/>
              <a:t> in CAEP/11</a:t>
            </a:r>
            <a:endParaRPr lang="sv-SE" dirty="0"/>
          </a:p>
        </p:txBody>
      </p:sp>
      <p:pic>
        <p:nvPicPr>
          <p:cNvPr id="4" name="Bildobjekt 3" descr="caep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1392896"/>
            <a:ext cx="7245732" cy="42683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Status for work under CAEP/AFTF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List of LCA default </a:t>
            </a:r>
            <a:r>
              <a:rPr lang="sv-SE" dirty="0" err="1" smtClean="0"/>
              <a:t>values</a:t>
            </a:r>
            <a:r>
              <a:rPr lang="sv-SE" dirty="0" smtClean="0"/>
              <a:t> to be </a:t>
            </a:r>
            <a:r>
              <a:rPr lang="sv-SE" dirty="0" err="1" smtClean="0"/>
              <a:t>used</a:t>
            </a:r>
            <a:r>
              <a:rPr lang="sv-SE" dirty="0" smtClean="0"/>
              <a:t> by operators to report  </a:t>
            </a:r>
            <a:r>
              <a:rPr lang="sv-SE" dirty="0" err="1" smtClean="0"/>
              <a:t>their</a:t>
            </a:r>
            <a:r>
              <a:rPr lang="sv-SE" dirty="0" smtClean="0"/>
              <a:t> emissions in CORSIA from </a:t>
            </a:r>
            <a:r>
              <a:rPr lang="sv-SE" dirty="0" err="1" smtClean="0"/>
              <a:t>their</a:t>
            </a:r>
            <a:r>
              <a:rPr lang="sv-SE" dirty="0" smtClean="0"/>
              <a:t> alternative </a:t>
            </a:r>
            <a:r>
              <a:rPr lang="sv-SE" dirty="0" err="1" smtClean="0"/>
              <a:t>fuels</a:t>
            </a:r>
            <a:r>
              <a:rPr lang="sv-SE" dirty="0" smtClean="0"/>
              <a:t> </a:t>
            </a:r>
            <a:r>
              <a:rPr lang="sv-SE" dirty="0" err="1" smtClean="0"/>
              <a:t>use</a:t>
            </a:r>
            <a:r>
              <a:rPr lang="sv-SE" dirty="0" smtClean="0"/>
              <a:t> (</a:t>
            </a:r>
            <a:r>
              <a:rPr lang="sv-SE" dirty="0" err="1" smtClean="0"/>
              <a:t>feedstock</a:t>
            </a:r>
            <a:r>
              <a:rPr lang="sv-SE" dirty="0" smtClean="0"/>
              <a:t> </a:t>
            </a:r>
            <a:r>
              <a:rPr lang="sv-SE" dirty="0" err="1" smtClean="0"/>
              <a:t>production</a:t>
            </a:r>
            <a:r>
              <a:rPr lang="sv-SE" dirty="0" smtClean="0"/>
              <a:t> to tank of </a:t>
            </a:r>
            <a:r>
              <a:rPr lang="sv-SE" dirty="0" err="1" smtClean="0"/>
              <a:t>aircraft</a:t>
            </a:r>
            <a:r>
              <a:rPr lang="sv-SE" dirty="0" smtClean="0"/>
              <a:t>).</a:t>
            </a:r>
          </a:p>
          <a:p>
            <a:r>
              <a:rPr lang="sv-SE" dirty="0" err="1" smtClean="0"/>
              <a:t>Computation</a:t>
            </a:r>
            <a:r>
              <a:rPr lang="sv-SE" dirty="0" smtClean="0"/>
              <a:t> of </a:t>
            </a:r>
            <a:r>
              <a:rPr lang="sv-SE" dirty="0" err="1" smtClean="0"/>
              <a:t>Induced</a:t>
            </a:r>
            <a:r>
              <a:rPr lang="sv-SE" dirty="0" smtClean="0"/>
              <a:t> land </a:t>
            </a:r>
            <a:r>
              <a:rPr lang="sv-SE" dirty="0" err="1" smtClean="0"/>
              <a:t>use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emissions from alternative </a:t>
            </a:r>
            <a:r>
              <a:rPr lang="sv-SE" dirty="0" err="1" smtClean="0"/>
              <a:t>fuels</a:t>
            </a:r>
            <a:r>
              <a:rPr lang="sv-SE" dirty="0" smtClean="0"/>
              <a:t> for all world regions (to be </a:t>
            </a:r>
            <a:r>
              <a:rPr lang="sv-SE" dirty="0" err="1" smtClean="0"/>
              <a:t>used</a:t>
            </a:r>
            <a:r>
              <a:rPr lang="sv-SE" dirty="0" smtClean="0"/>
              <a:t> in CORSIA).</a:t>
            </a:r>
          </a:p>
          <a:p>
            <a:r>
              <a:rPr lang="sv-SE" dirty="0" err="1" smtClean="0"/>
              <a:t>Sustainability</a:t>
            </a:r>
            <a:r>
              <a:rPr lang="sv-SE" dirty="0" smtClean="0"/>
              <a:t> </a:t>
            </a:r>
            <a:r>
              <a:rPr lang="sv-SE" dirty="0" err="1" smtClean="0"/>
              <a:t>criteria</a:t>
            </a:r>
            <a:r>
              <a:rPr lang="sv-SE" dirty="0" smtClean="0"/>
              <a:t> in CORSIA </a:t>
            </a:r>
          </a:p>
          <a:p>
            <a:r>
              <a:rPr lang="sv-SE" dirty="0" err="1" smtClean="0"/>
              <a:t>Guidelines</a:t>
            </a:r>
            <a:r>
              <a:rPr lang="sv-SE" dirty="0" smtClean="0"/>
              <a:t> on potential </a:t>
            </a:r>
            <a:r>
              <a:rPr lang="sv-SE" dirty="0" err="1" smtClean="0"/>
              <a:t>policies</a:t>
            </a:r>
            <a:r>
              <a:rPr lang="sv-SE" dirty="0" smtClean="0"/>
              <a:t> for the </a:t>
            </a:r>
            <a:r>
              <a:rPr lang="sv-SE" dirty="0" err="1" smtClean="0"/>
              <a:t>deployment</a:t>
            </a:r>
            <a:r>
              <a:rPr lang="sv-SE" dirty="0" smtClean="0"/>
              <a:t> of </a:t>
            </a:r>
            <a:r>
              <a:rPr lang="sv-SE" dirty="0" err="1" smtClean="0"/>
              <a:t>sustainable</a:t>
            </a:r>
            <a:r>
              <a:rPr lang="sv-SE" dirty="0" smtClean="0"/>
              <a:t> alternative </a:t>
            </a:r>
            <a:r>
              <a:rPr lang="sv-SE" dirty="0" err="1" smtClean="0"/>
              <a:t>fuels</a:t>
            </a:r>
            <a:r>
              <a:rPr lang="sv-SE" dirty="0" smtClean="0"/>
              <a:t> </a:t>
            </a:r>
          </a:p>
          <a:p>
            <a:r>
              <a:rPr lang="sv-SE" dirty="0" err="1" smtClean="0"/>
              <a:t>Roundtables</a:t>
            </a:r>
            <a:r>
              <a:rPr lang="sv-SE" dirty="0" smtClean="0"/>
              <a:t>, potential in </a:t>
            </a:r>
            <a:r>
              <a:rPr lang="sv-SE" dirty="0" err="1" smtClean="0"/>
              <a:t>climate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</a:t>
            </a:r>
            <a:r>
              <a:rPr lang="sv-SE" dirty="0" err="1" smtClean="0"/>
              <a:t>goals</a:t>
            </a:r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">
  <a:themeElements>
    <a:clrScheme name="Transportstyrelsen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BBB"/>
      </a:accent1>
      <a:accent2>
        <a:srgbClr val="616365"/>
      </a:accent2>
      <a:accent3>
        <a:srgbClr val="00A1DE"/>
      </a:accent3>
      <a:accent4>
        <a:srgbClr val="CF0072"/>
      </a:accent4>
      <a:accent5>
        <a:srgbClr val="E98300"/>
      </a:accent5>
      <a:accent6>
        <a:srgbClr val="B6BF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</TotalTime>
  <Words>116</Words>
  <Application>Microsoft Office PowerPoint</Application>
  <PresentationFormat>Skjermfremvisning (4:3)</PresentationFormat>
  <Paragraphs>12</Paragraphs>
  <Slides>3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TS</vt:lpstr>
      <vt:lpstr>Nordic participation in CAEP/11</vt:lpstr>
      <vt:lpstr>Nordic participation in CAEP/11</vt:lpstr>
      <vt:lpstr>Status for work under CAEP/AFTF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Rubrikbild</dc:title>
  <dc:creator>Hankanen Marie</dc:creator>
  <dc:description>TS9000E, v1.0, 2011-06-13</dc:description>
  <cp:lastModifiedBy>Risa, Hanne</cp:lastModifiedBy>
  <cp:revision>31</cp:revision>
  <dcterms:created xsi:type="dcterms:W3CDTF">2011-05-06T09:23:01Z</dcterms:created>
  <dcterms:modified xsi:type="dcterms:W3CDTF">2018-05-25T12:50:55Z</dcterms:modified>
</cp:coreProperties>
</file>