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88" r:id="rId4"/>
    <p:sldId id="289" r:id="rId5"/>
    <p:sldId id="281" r:id="rId6"/>
    <p:sldId id="280" r:id="rId7"/>
    <p:sldId id="277" r:id="rId8"/>
    <p:sldId id="282" r:id="rId9"/>
    <p:sldId id="290" r:id="rId10"/>
    <p:sldId id="284" r:id="rId11"/>
    <p:sldId id="278" r:id="rId12"/>
    <p:sldId id="279" r:id="rId13"/>
    <p:sldId id="285" r:id="rId14"/>
    <p:sldId id="286" r:id="rId15"/>
    <p:sldId id="291" r:id="rId16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56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BB7"/>
    <a:srgbClr val="A0BED0"/>
    <a:srgbClr val="556E82"/>
    <a:srgbClr val="88B5D4"/>
    <a:srgbClr val="0F0B61"/>
    <a:srgbClr val="7D6323"/>
    <a:srgbClr val="978439"/>
    <a:srgbClr val="897B47"/>
    <a:srgbClr val="E6E093"/>
    <a:srgbClr val="988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25" autoAdjust="0"/>
  </p:normalViewPr>
  <p:slideViewPr>
    <p:cSldViewPr showGuides="1">
      <p:cViewPr varScale="1">
        <p:scale>
          <a:sx n="115" d="100"/>
          <a:sy n="115" d="100"/>
        </p:scale>
        <p:origin x="312" y="120"/>
      </p:cViewPr>
      <p:guideLst>
        <p:guide orient="horz" pos="2160"/>
        <p:guide orient="horz" pos="1003"/>
        <p:guide orient="horz" pos="913"/>
        <p:guide orient="horz" pos="3861"/>
        <p:guide pos="3840"/>
        <p:guide pos="756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30245569964776"/>
          <c:y val="0.14457057994361644"/>
          <c:w val="0.78087596405017889"/>
          <c:h val="0.75680434244529504"/>
        </c:manualLayout>
      </c:layout>
      <c:lineChart>
        <c:grouping val="standard"/>
        <c:varyColors val="0"/>
        <c:ser>
          <c:idx val="0"/>
          <c:order val="1"/>
          <c:spPr>
            <a:ln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9.9548210883829729</c:v>
                </c:pt>
                <c:pt idx="1">
                  <c:v>19.909642176765921</c:v>
                </c:pt>
                <c:pt idx="2">
                  <c:v>23.64270008490956</c:v>
                </c:pt>
                <c:pt idx="3">
                  <c:v>26.131405357005328</c:v>
                </c:pt>
                <c:pt idx="4">
                  <c:v>29.864463265148927</c:v>
                </c:pt>
                <c:pt idx="5">
                  <c:v>35.398435701425136</c:v>
                </c:pt>
                <c:pt idx="6">
                  <c:v>44.248044626781386</c:v>
                </c:pt>
                <c:pt idx="7">
                  <c:v>50.56919385917876</c:v>
                </c:pt>
                <c:pt idx="8">
                  <c:v>59.418802784535011</c:v>
                </c:pt>
                <c:pt idx="9">
                  <c:v>65.739952016932349</c:v>
                </c:pt>
                <c:pt idx="10">
                  <c:v>77.118020635247618</c:v>
                </c:pt>
                <c:pt idx="11">
                  <c:v>89.760319100042267</c:v>
                </c:pt>
                <c:pt idx="12">
                  <c:v>103.66684741131638</c:v>
                </c:pt>
                <c:pt idx="13">
                  <c:v>107.45953695075475</c:v>
                </c:pt>
                <c:pt idx="14">
                  <c:v>123.89452495498792</c:v>
                </c:pt>
                <c:pt idx="15">
                  <c:v>137.80105326626193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185.84178743248194</c:v>
                </c:pt>
                <c:pt idx="19">
                  <c:v>216.18330374798904</c:v>
                </c:pt>
                <c:pt idx="20">
                  <c:v>250.31750960293476</c:v>
                </c:pt>
                <c:pt idx="21">
                  <c:v>289.50863484379818</c:v>
                </c:pt>
                <c:pt idx="22">
                  <c:v>345.13474808889464</c:v>
                </c:pt>
                <c:pt idx="23">
                  <c:v>391.91125240863465</c:v>
                </c:pt>
                <c:pt idx="24">
                  <c:v>443.74467611429338</c:v>
                </c:pt>
                <c:pt idx="25">
                  <c:v>482.93580135515674</c:v>
                </c:pt>
                <c:pt idx="26">
                  <c:v>517.50604310075346</c:v>
                </c:pt>
                <c:pt idx="27">
                  <c:v>586.64652659194746</c:v>
                </c:pt>
                <c:pt idx="28">
                  <c:v>647.4063454175423</c:v>
                </c:pt>
                <c:pt idx="29">
                  <c:v>687.21450257913887</c:v>
                </c:pt>
                <c:pt idx="30">
                  <c:v>730.16540899033441</c:v>
                </c:pt>
                <c:pt idx="31">
                  <c:v>800.35347556472857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1121.9614821071</c:v>
                </c:pt>
                <c:pt idx="36">
                  <c:v>1164.9123885182958</c:v>
                </c:pt>
                <c:pt idx="37">
                  <c:v>1196.3398810142933</c:v>
                </c:pt>
                <c:pt idx="38">
                  <c:v>1246.6238690078881</c:v>
                </c:pt>
                <c:pt idx="39">
                  <c:v>1338.8111803294798</c:v>
                </c:pt>
                <c:pt idx="40">
                  <c:v>1432.0460747342727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1786.1291568558395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1931.7432054206281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2197.8293085534051</c:v>
                </c:pt>
                <c:pt idx="50">
                  <c:v>2336.1102755357906</c:v>
                </c:pt>
                <c:pt idx="51">
                  <c:v>2547.3973075863819</c:v>
                </c:pt>
                <c:pt idx="52">
                  <c:v>2695.4417489041912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3105.5914776386194</c:v>
                </c:pt>
                <c:pt idx="58">
                  <c:v>3162.758086488835</c:v>
                </c:pt>
                <c:pt idx="59">
                  <c:v>3608.7069766837617</c:v>
                </c:pt>
                <c:pt idx="60">
                  <c:v>3897.4035348184657</c:v>
                </c:pt>
                <c:pt idx="61">
                  <c:v>4140.5444372642805</c:v>
                </c:pt>
                <c:pt idx="62">
                  <c:v>4480.6191764388923</c:v>
                </c:pt>
                <c:pt idx="63">
                  <c:v>4570.1315776461815</c:v>
                </c:pt>
                <c:pt idx="64">
                  <c:v>4522.0045101879296</c:v>
                </c:pt>
                <c:pt idx="65">
                  <c:v>4881.6858269800905</c:v>
                </c:pt>
                <c:pt idx="66">
                  <c:v>5202.7987044190841</c:v>
                </c:pt>
                <c:pt idx="67">
                  <c:v>5481.1132838806097</c:v>
                </c:pt>
                <c:pt idx="68">
                  <c:v>5782.1737644401292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50-4F85-BB1A-6EC65E4FD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07360"/>
        <c:axId val="62608896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1.0125278669467579</c:v>
                </c:pt>
                <c:pt idx="1">
                  <c:v>1.0125278669467579</c:v>
                </c:pt>
                <c:pt idx="2">
                  <c:v>1.0125278669467579</c:v>
                </c:pt>
                <c:pt idx="3">
                  <c:v>1.0125278669467579</c:v>
                </c:pt>
                <c:pt idx="4">
                  <c:v>1.0125278669467579</c:v>
                </c:pt>
                <c:pt idx="5">
                  <c:v>1.0125278669467579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1.2859103910223801</c:v>
                </c:pt>
                <c:pt idx="10">
                  <c:v>1.5289170790896023</c:v>
                </c:pt>
                <c:pt idx="11">
                  <c:v>1.7314226524789522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2.2579371432912683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3.4122189116105672</c:v>
                </c:pt>
                <c:pt idx="18">
                  <c:v>3.8374806157282064</c:v>
                </c:pt>
                <c:pt idx="19">
                  <c:v>4.6373776306161458</c:v>
                </c:pt>
                <c:pt idx="20">
                  <c:v>5.9232880216385286</c:v>
                </c:pt>
                <c:pt idx="21">
                  <c:v>7.0269433966104895</c:v>
                </c:pt>
                <c:pt idx="22">
                  <c:v>8.0495965422267233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13.051484204943707</c:v>
                </c:pt>
                <c:pt idx="26">
                  <c:v>14.31714403862715</c:v>
                </c:pt>
                <c:pt idx="27">
                  <c:v>16.251072264495445</c:v>
                </c:pt>
                <c:pt idx="28">
                  <c:v>18.96464694791273</c:v>
                </c:pt>
                <c:pt idx="29">
                  <c:v>20.574566256358096</c:v>
                </c:pt>
                <c:pt idx="30">
                  <c:v>20.959326845797843</c:v>
                </c:pt>
                <c:pt idx="31">
                  <c:v>23.308391497114339</c:v>
                </c:pt>
                <c:pt idx="32">
                  <c:v>25.566328640405597</c:v>
                </c:pt>
                <c:pt idx="33">
                  <c:v>28.067272471764081</c:v>
                </c:pt>
                <c:pt idx="34">
                  <c:v>30.304959057716442</c:v>
                </c:pt>
                <c:pt idx="35">
                  <c:v>31.783249743458686</c:v>
                </c:pt>
                <c:pt idx="36">
                  <c:v>33.413419609242936</c:v>
                </c:pt>
                <c:pt idx="37">
                  <c:v>34.122189116105751</c:v>
                </c:pt>
                <c:pt idx="38">
                  <c:v>37.990045567842273</c:v>
                </c:pt>
                <c:pt idx="39">
                  <c:v>42.921056279873021</c:v>
                </c:pt>
                <c:pt idx="40">
                  <c:v>43.103311295923461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57.734338973304105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63.35386863485855</c:v>
                </c:pt>
                <c:pt idx="47">
                  <c:v>67.768490134746401</c:v>
                </c:pt>
                <c:pt idx="48">
                  <c:v>74.056288188485723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111.30718841345688</c:v>
                </c:pt>
                <c:pt idx="53">
                  <c:v>110.16303192380713</c:v>
                </c:pt>
                <c:pt idx="54">
                  <c:v>117.56461063118797</c:v>
                </c:pt>
                <c:pt idx="55">
                  <c:v>127.75064097267229</c:v>
                </c:pt>
                <c:pt idx="56">
                  <c:v>119.87317416782643</c:v>
                </c:pt>
                <c:pt idx="57">
                  <c:v>129.6541933625322</c:v>
                </c:pt>
                <c:pt idx="58">
                  <c:v>136.06349476030505</c:v>
                </c:pt>
                <c:pt idx="59">
                  <c:v>150.48189158562707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170.67700620272041</c:v>
                </c:pt>
                <c:pt idx="64">
                  <c:v>155.52652382831158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184.89078216622758</c:v>
                </c:pt>
                <c:pt idx="68">
                  <c:v>185.62617456981283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0-4F85-BB1A-6EC65E4FD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28608"/>
        <c:axId val="62610432"/>
      </c:lineChart>
      <c:catAx>
        <c:axId val="6260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ja-JP" sz="1000" b="1">
                <a:solidFill>
                  <a:schemeClr val="bg1">
                    <a:lumMod val="50000"/>
                  </a:schemeClr>
                </a:solidFill>
              </a:defRPr>
            </a:pPr>
            <a:endParaRPr lang="nb-NO"/>
          </a:p>
        </c:txPr>
        <c:crossAx val="626088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2608896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ja-JP" sz="1000" b="1">
                <a:solidFill>
                  <a:srgbClr val="002060"/>
                </a:solidFill>
              </a:defRPr>
            </a:pPr>
            <a:endParaRPr lang="nb-NO"/>
          </a:p>
        </c:txPr>
        <c:crossAx val="62607360"/>
        <c:crosses val="autoZero"/>
        <c:crossBetween val="midCat"/>
      </c:valAx>
      <c:valAx>
        <c:axId val="62610432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ja-JP">
                <a:solidFill>
                  <a:schemeClr val="bg1"/>
                </a:solidFill>
              </a:defRPr>
            </a:pPr>
            <a:endParaRPr lang="nb-NO"/>
          </a:p>
        </c:txPr>
        <c:crossAx val="62628608"/>
        <c:crosses val="max"/>
        <c:crossBetween val="between"/>
      </c:valAx>
      <c:catAx>
        <c:axId val="6262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26104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30245569964776"/>
          <c:y val="0.14457057994361644"/>
          <c:w val="0.78087596405017889"/>
          <c:h val="0.75680434244529504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9.9548210883829729</c:v>
                </c:pt>
                <c:pt idx="1">
                  <c:v>19.909642176765921</c:v>
                </c:pt>
                <c:pt idx="2">
                  <c:v>23.64270008490956</c:v>
                </c:pt>
                <c:pt idx="3">
                  <c:v>26.131405357005328</c:v>
                </c:pt>
                <c:pt idx="4">
                  <c:v>29.864463265148927</c:v>
                </c:pt>
                <c:pt idx="5">
                  <c:v>35.398435701425136</c:v>
                </c:pt>
                <c:pt idx="6">
                  <c:v>44.248044626781386</c:v>
                </c:pt>
                <c:pt idx="7">
                  <c:v>50.56919385917876</c:v>
                </c:pt>
                <c:pt idx="8">
                  <c:v>59.418802784535011</c:v>
                </c:pt>
                <c:pt idx="9">
                  <c:v>65.739952016932349</c:v>
                </c:pt>
                <c:pt idx="10">
                  <c:v>77.118020635247618</c:v>
                </c:pt>
                <c:pt idx="11">
                  <c:v>89.760319100042267</c:v>
                </c:pt>
                <c:pt idx="12">
                  <c:v>103.66684741131638</c:v>
                </c:pt>
                <c:pt idx="13">
                  <c:v>107.45953695075475</c:v>
                </c:pt>
                <c:pt idx="14">
                  <c:v>123.89452495498792</c:v>
                </c:pt>
                <c:pt idx="15">
                  <c:v>137.80105326626193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185.84178743248194</c:v>
                </c:pt>
                <c:pt idx="19">
                  <c:v>216.18330374798904</c:v>
                </c:pt>
                <c:pt idx="20">
                  <c:v>250.31750960293476</c:v>
                </c:pt>
                <c:pt idx="21">
                  <c:v>289.50863484379818</c:v>
                </c:pt>
                <c:pt idx="22">
                  <c:v>345.13474808889464</c:v>
                </c:pt>
                <c:pt idx="23">
                  <c:v>391.91125240863465</c:v>
                </c:pt>
                <c:pt idx="24">
                  <c:v>443.74467611429338</c:v>
                </c:pt>
                <c:pt idx="25">
                  <c:v>482.93580135515674</c:v>
                </c:pt>
                <c:pt idx="26">
                  <c:v>517.50604310075346</c:v>
                </c:pt>
                <c:pt idx="27">
                  <c:v>586.64652659194746</c:v>
                </c:pt>
                <c:pt idx="28">
                  <c:v>647.4063454175423</c:v>
                </c:pt>
                <c:pt idx="29">
                  <c:v>687.21450257913887</c:v>
                </c:pt>
                <c:pt idx="30">
                  <c:v>730.16540899033441</c:v>
                </c:pt>
                <c:pt idx="31">
                  <c:v>800.35347556472857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1121.9614821071</c:v>
                </c:pt>
                <c:pt idx="36">
                  <c:v>1164.9123885182958</c:v>
                </c:pt>
                <c:pt idx="37">
                  <c:v>1196.3398810142933</c:v>
                </c:pt>
                <c:pt idx="38">
                  <c:v>1246.6238690078881</c:v>
                </c:pt>
                <c:pt idx="39">
                  <c:v>1338.8111803294798</c:v>
                </c:pt>
                <c:pt idx="40">
                  <c:v>1432.0460747342727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1786.1291568558395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1931.7432054206281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2197.8293085534051</c:v>
                </c:pt>
                <c:pt idx="50">
                  <c:v>2336.1102755357906</c:v>
                </c:pt>
                <c:pt idx="51">
                  <c:v>2547.3973075863819</c:v>
                </c:pt>
                <c:pt idx="52">
                  <c:v>2695.4417489041912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3105.5914776386194</c:v>
                </c:pt>
                <c:pt idx="58">
                  <c:v>3162.758086488835</c:v>
                </c:pt>
                <c:pt idx="59">
                  <c:v>3608.7069766837617</c:v>
                </c:pt>
                <c:pt idx="60">
                  <c:v>3897.4035348184657</c:v>
                </c:pt>
                <c:pt idx="61">
                  <c:v>4140.5444372642805</c:v>
                </c:pt>
                <c:pt idx="62">
                  <c:v>4480.6191764388923</c:v>
                </c:pt>
                <c:pt idx="63">
                  <c:v>4570.1315776461815</c:v>
                </c:pt>
                <c:pt idx="64">
                  <c:v>4522.0045101879296</c:v>
                </c:pt>
                <c:pt idx="65">
                  <c:v>4881.6858269800905</c:v>
                </c:pt>
                <c:pt idx="66">
                  <c:v>5202.7987044190841</c:v>
                </c:pt>
                <c:pt idx="67">
                  <c:v>5481.1132838806097</c:v>
                </c:pt>
                <c:pt idx="68">
                  <c:v>5782.1737644401292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12-42C7-A294-7A807285E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831808"/>
        <c:axId val="103833600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1.0125278669467579</c:v>
                </c:pt>
                <c:pt idx="1">
                  <c:v>1.0125278669467579</c:v>
                </c:pt>
                <c:pt idx="2">
                  <c:v>1.0125278669467579</c:v>
                </c:pt>
                <c:pt idx="3">
                  <c:v>1.0125278669467579</c:v>
                </c:pt>
                <c:pt idx="4">
                  <c:v>1.0125278669467579</c:v>
                </c:pt>
                <c:pt idx="5">
                  <c:v>1.0125278669467579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1.2859103910223801</c:v>
                </c:pt>
                <c:pt idx="10">
                  <c:v>1.5289170790896023</c:v>
                </c:pt>
                <c:pt idx="11">
                  <c:v>1.7314226524789522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2.2579371432912683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3.4122189116105672</c:v>
                </c:pt>
                <c:pt idx="18">
                  <c:v>3.8374806157282064</c:v>
                </c:pt>
                <c:pt idx="19">
                  <c:v>4.6373776306161458</c:v>
                </c:pt>
                <c:pt idx="20">
                  <c:v>5.9232880216385286</c:v>
                </c:pt>
                <c:pt idx="21">
                  <c:v>7.0269433966104895</c:v>
                </c:pt>
                <c:pt idx="22">
                  <c:v>8.0495965422267233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13.051484204943707</c:v>
                </c:pt>
                <c:pt idx="26">
                  <c:v>14.31714403862715</c:v>
                </c:pt>
                <c:pt idx="27">
                  <c:v>16.251072264495445</c:v>
                </c:pt>
                <c:pt idx="28">
                  <c:v>18.96464694791273</c:v>
                </c:pt>
                <c:pt idx="29">
                  <c:v>20.574566256358096</c:v>
                </c:pt>
                <c:pt idx="30">
                  <c:v>20.959326845797843</c:v>
                </c:pt>
                <c:pt idx="31">
                  <c:v>23.308391497114339</c:v>
                </c:pt>
                <c:pt idx="32">
                  <c:v>25.566328640405597</c:v>
                </c:pt>
                <c:pt idx="33">
                  <c:v>28.067272471764081</c:v>
                </c:pt>
                <c:pt idx="34">
                  <c:v>30.304959057716442</c:v>
                </c:pt>
                <c:pt idx="35">
                  <c:v>31.783249743458686</c:v>
                </c:pt>
                <c:pt idx="36">
                  <c:v>33.413419609242936</c:v>
                </c:pt>
                <c:pt idx="37">
                  <c:v>34.122189116105751</c:v>
                </c:pt>
                <c:pt idx="38">
                  <c:v>37.990045567842273</c:v>
                </c:pt>
                <c:pt idx="39">
                  <c:v>42.921056279873021</c:v>
                </c:pt>
                <c:pt idx="40">
                  <c:v>43.103311295923461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57.734338973304105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63.35386863485855</c:v>
                </c:pt>
                <c:pt idx="47">
                  <c:v>67.768490134746401</c:v>
                </c:pt>
                <c:pt idx="48">
                  <c:v>74.056288188485723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111.30718841345688</c:v>
                </c:pt>
                <c:pt idx="53">
                  <c:v>110.16303192380713</c:v>
                </c:pt>
                <c:pt idx="54">
                  <c:v>117.56461063118797</c:v>
                </c:pt>
                <c:pt idx="55">
                  <c:v>127.75064097267229</c:v>
                </c:pt>
                <c:pt idx="56">
                  <c:v>119.87317416782643</c:v>
                </c:pt>
                <c:pt idx="57">
                  <c:v>129.6541933625322</c:v>
                </c:pt>
                <c:pt idx="58">
                  <c:v>136.06349476030505</c:v>
                </c:pt>
                <c:pt idx="59">
                  <c:v>150.48189158562707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170.67700620272041</c:v>
                </c:pt>
                <c:pt idx="64">
                  <c:v>155.52652382831158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184.89078216622758</c:v>
                </c:pt>
                <c:pt idx="68">
                  <c:v>185.62617456981283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12-42C7-A294-7A807285E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836672"/>
        <c:axId val="103835136"/>
      </c:lineChart>
      <c:catAx>
        <c:axId val="10383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ja-JP" sz="1000" b="1">
                <a:solidFill>
                  <a:schemeClr val="bg1">
                    <a:lumMod val="50000"/>
                  </a:schemeClr>
                </a:solidFill>
              </a:defRPr>
            </a:pPr>
            <a:endParaRPr lang="nb-NO"/>
          </a:p>
        </c:txPr>
        <c:crossAx val="1038336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03833600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ja-JP" sz="1000" b="1">
                <a:solidFill>
                  <a:srgbClr val="002060"/>
                </a:solidFill>
              </a:defRPr>
            </a:pPr>
            <a:endParaRPr lang="nb-NO"/>
          </a:p>
        </c:txPr>
        <c:crossAx val="103831808"/>
        <c:crosses val="autoZero"/>
        <c:crossBetween val="midCat"/>
      </c:valAx>
      <c:valAx>
        <c:axId val="103835136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ja-JP">
                <a:solidFill>
                  <a:schemeClr val="bg1"/>
                </a:solidFill>
              </a:defRPr>
            </a:pPr>
            <a:endParaRPr lang="nb-NO"/>
          </a:p>
        </c:txPr>
        <c:crossAx val="103836672"/>
        <c:crosses val="max"/>
        <c:crossBetween val="between"/>
      </c:valAx>
      <c:catAx>
        <c:axId val="103836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38351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30245569964776"/>
          <c:y val="0.14457057994361644"/>
          <c:w val="0.78087596405017889"/>
          <c:h val="0.75680434244529504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9.9548210883829729</c:v>
                </c:pt>
                <c:pt idx="1">
                  <c:v>19.909642176765921</c:v>
                </c:pt>
                <c:pt idx="2">
                  <c:v>23.64270008490956</c:v>
                </c:pt>
                <c:pt idx="3">
                  <c:v>26.131405357005328</c:v>
                </c:pt>
                <c:pt idx="4">
                  <c:v>29.864463265148927</c:v>
                </c:pt>
                <c:pt idx="5">
                  <c:v>35.398435701425136</c:v>
                </c:pt>
                <c:pt idx="6">
                  <c:v>44.248044626781386</c:v>
                </c:pt>
                <c:pt idx="7">
                  <c:v>50.56919385917876</c:v>
                </c:pt>
                <c:pt idx="8">
                  <c:v>59.418802784535011</c:v>
                </c:pt>
                <c:pt idx="9">
                  <c:v>65.739952016932349</c:v>
                </c:pt>
                <c:pt idx="10">
                  <c:v>77.118020635247618</c:v>
                </c:pt>
                <c:pt idx="11">
                  <c:v>89.760319100042267</c:v>
                </c:pt>
                <c:pt idx="12">
                  <c:v>103.66684741131638</c:v>
                </c:pt>
                <c:pt idx="13">
                  <c:v>107.45953695075475</c:v>
                </c:pt>
                <c:pt idx="14">
                  <c:v>123.89452495498792</c:v>
                </c:pt>
                <c:pt idx="15">
                  <c:v>137.80105326626193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185.84178743248194</c:v>
                </c:pt>
                <c:pt idx="19">
                  <c:v>216.18330374798904</c:v>
                </c:pt>
                <c:pt idx="20">
                  <c:v>250.31750960293476</c:v>
                </c:pt>
                <c:pt idx="21">
                  <c:v>289.50863484379818</c:v>
                </c:pt>
                <c:pt idx="22">
                  <c:v>345.13474808889464</c:v>
                </c:pt>
                <c:pt idx="23">
                  <c:v>391.91125240863465</c:v>
                </c:pt>
                <c:pt idx="24">
                  <c:v>443.74467611429338</c:v>
                </c:pt>
                <c:pt idx="25">
                  <c:v>482.93580135515674</c:v>
                </c:pt>
                <c:pt idx="26">
                  <c:v>517.50604310075346</c:v>
                </c:pt>
                <c:pt idx="27">
                  <c:v>586.64652659194746</c:v>
                </c:pt>
                <c:pt idx="28">
                  <c:v>647.4063454175423</c:v>
                </c:pt>
                <c:pt idx="29">
                  <c:v>687.21450257913887</c:v>
                </c:pt>
                <c:pt idx="30">
                  <c:v>730.16540899033441</c:v>
                </c:pt>
                <c:pt idx="31">
                  <c:v>800.35347556472857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1121.9614821071</c:v>
                </c:pt>
                <c:pt idx="36">
                  <c:v>1164.9123885182958</c:v>
                </c:pt>
                <c:pt idx="37">
                  <c:v>1196.3398810142933</c:v>
                </c:pt>
                <c:pt idx="38">
                  <c:v>1246.6238690078881</c:v>
                </c:pt>
                <c:pt idx="39">
                  <c:v>1338.8111803294798</c:v>
                </c:pt>
                <c:pt idx="40">
                  <c:v>1432.0460747342727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1786.1291568558395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1931.7432054206281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2197.8293085534051</c:v>
                </c:pt>
                <c:pt idx="50">
                  <c:v>2336.1102755357906</c:v>
                </c:pt>
                <c:pt idx="51">
                  <c:v>2547.3973075863819</c:v>
                </c:pt>
                <c:pt idx="52">
                  <c:v>2695.4417489041912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3105.5914776386194</c:v>
                </c:pt>
                <c:pt idx="58">
                  <c:v>3162.758086488835</c:v>
                </c:pt>
                <c:pt idx="59">
                  <c:v>3608.7069766837617</c:v>
                </c:pt>
                <c:pt idx="60">
                  <c:v>3897.4035348184657</c:v>
                </c:pt>
                <c:pt idx="61">
                  <c:v>4140.5444372642805</c:v>
                </c:pt>
                <c:pt idx="62">
                  <c:v>4480.6191764388923</c:v>
                </c:pt>
                <c:pt idx="63">
                  <c:v>4570.1315776461815</c:v>
                </c:pt>
                <c:pt idx="64">
                  <c:v>4522.0045101879296</c:v>
                </c:pt>
                <c:pt idx="65">
                  <c:v>4881.6858269800905</c:v>
                </c:pt>
                <c:pt idx="66">
                  <c:v>5202.7987044190841</c:v>
                </c:pt>
                <c:pt idx="67">
                  <c:v>5481.1132838806097</c:v>
                </c:pt>
                <c:pt idx="68">
                  <c:v>5782.1737644401292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9C-4279-AF3A-D702C1916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09216"/>
        <c:axId val="104810752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1.0125278669467579</c:v>
                </c:pt>
                <c:pt idx="1">
                  <c:v>1.0125278669467579</c:v>
                </c:pt>
                <c:pt idx="2">
                  <c:v>1.0125278669467579</c:v>
                </c:pt>
                <c:pt idx="3">
                  <c:v>1.0125278669467579</c:v>
                </c:pt>
                <c:pt idx="4">
                  <c:v>1.0125278669467579</c:v>
                </c:pt>
                <c:pt idx="5">
                  <c:v>1.0125278669467579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1.2859103910223801</c:v>
                </c:pt>
                <c:pt idx="10">
                  <c:v>1.5289170790896023</c:v>
                </c:pt>
                <c:pt idx="11">
                  <c:v>1.7314226524789522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2.2579371432912683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3.4122189116105672</c:v>
                </c:pt>
                <c:pt idx="18">
                  <c:v>3.8374806157282064</c:v>
                </c:pt>
                <c:pt idx="19">
                  <c:v>4.6373776306161458</c:v>
                </c:pt>
                <c:pt idx="20">
                  <c:v>5.9232880216385286</c:v>
                </c:pt>
                <c:pt idx="21">
                  <c:v>7.0269433966104895</c:v>
                </c:pt>
                <c:pt idx="22">
                  <c:v>8.0495965422267233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13.051484204943707</c:v>
                </c:pt>
                <c:pt idx="26">
                  <c:v>14.31714403862715</c:v>
                </c:pt>
                <c:pt idx="27">
                  <c:v>16.251072264495445</c:v>
                </c:pt>
                <c:pt idx="28">
                  <c:v>18.96464694791273</c:v>
                </c:pt>
                <c:pt idx="29">
                  <c:v>20.574566256358096</c:v>
                </c:pt>
                <c:pt idx="30">
                  <c:v>20.959326845797843</c:v>
                </c:pt>
                <c:pt idx="31">
                  <c:v>23.308391497114339</c:v>
                </c:pt>
                <c:pt idx="32">
                  <c:v>25.566328640405597</c:v>
                </c:pt>
                <c:pt idx="33">
                  <c:v>28.067272471764081</c:v>
                </c:pt>
                <c:pt idx="34">
                  <c:v>30.304959057716442</c:v>
                </c:pt>
                <c:pt idx="35">
                  <c:v>31.783249743458686</c:v>
                </c:pt>
                <c:pt idx="36">
                  <c:v>33.413419609242936</c:v>
                </c:pt>
                <c:pt idx="37">
                  <c:v>34.122189116105751</c:v>
                </c:pt>
                <c:pt idx="38">
                  <c:v>37.990045567842273</c:v>
                </c:pt>
                <c:pt idx="39">
                  <c:v>42.921056279873021</c:v>
                </c:pt>
                <c:pt idx="40">
                  <c:v>43.103311295923461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57.734338973304105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63.35386863485855</c:v>
                </c:pt>
                <c:pt idx="47">
                  <c:v>67.768490134746401</c:v>
                </c:pt>
                <c:pt idx="48">
                  <c:v>74.056288188485723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111.30718841345688</c:v>
                </c:pt>
                <c:pt idx="53">
                  <c:v>110.16303192380713</c:v>
                </c:pt>
                <c:pt idx="54">
                  <c:v>117.56461063118797</c:v>
                </c:pt>
                <c:pt idx="55">
                  <c:v>127.75064097267229</c:v>
                </c:pt>
                <c:pt idx="56">
                  <c:v>119.87317416782643</c:v>
                </c:pt>
                <c:pt idx="57">
                  <c:v>129.6541933625322</c:v>
                </c:pt>
                <c:pt idx="58">
                  <c:v>136.06349476030505</c:v>
                </c:pt>
                <c:pt idx="59">
                  <c:v>150.48189158562707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170.67700620272041</c:v>
                </c:pt>
                <c:pt idx="64">
                  <c:v>155.52652382831158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184.89078216622758</c:v>
                </c:pt>
                <c:pt idx="68">
                  <c:v>185.62617456981283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9C-4279-AF3A-D702C1916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22272"/>
        <c:axId val="104820736"/>
      </c:lineChart>
      <c:catAx>
        <c:axId val="10480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ja-JP" sz="1000" b="1">
                <a:solidFill>
                  <a:schemeClr val="bg1">
                    <a:lumMod val="50000"/>
                  </a:schemeClr>
                </a:solidFill>
              </a:defRPr>
            </a:pPr>
            <a:endParaRPr lang="nb-NO"/>
          </a:p>
        </c:txPr>
        <c:crossAx val="10481075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04810752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ja-JP" sz="1000" b="1">
                <a:solidFill>
                  <a:srgbClr val="002060"/>
                </a:solidFill>
              </a:defRPr>
            </a:pPr>
            <a:endParaRPr lang="nb-NO"/>
          </a:p>
        </c:txPr>
        <c:crossAx val="104809216"/>
        <c:crosses val="autoZero"/>
        <c:crossBetween val="midCat"/>
      </c:valAx>
      <c:valAx>
        <c:axId val="104820736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ja-JP">
                <a:solidFill>
                  <a:srgbClr val="C00000"/>
                </a:solidFill>
              </a:defRPr>
            </a:pPr>
            <a:endParaRPr lang="nb-NO"/>
          </a:p>
        </c:txPr>
        <c:crossAx val="104822272"/>
        <c:crosses val="max"/>
        <c:crossBetween val="between"/>
      </c:valAx>
      <c:catAx>
        <c:axId val="104822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48207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30245569964776"/>
          <c:y val="0.14457057994361644"/>
          <c:w val="0.78087596405017889"/>
          <c:h val="0.75680434244529504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9.9548210883829729</c:v>
                </c:pt>
                <c:pt idx="1">
                  <c:v>19.909642176765921</c:v>
                </c:pt>
                <c:pt idx="2">
                  <c:v>23.64270008490956</c:v>
                </c:pt>
                <c:pt idx="3">
                  <c:v>26.131405357005328</c:v>
                </c:pt>
                <c:pt idx="4">
                  <c:v>29.864463265148927</c:v>
                </c:pt>
                <c:pt idx="5">
                  <c:v>35.398435701425136</c:v>
                </c:pt>
                <c:pt idx="6">
                  <c:v>44.248044626781386</c:v>
                </c:pt>
                <c:pt idx="7">
                  <c:v>50.56919385917876</c:v>
                </c:pt>
                <c:pt idx="8">
                  <c:v>59.418802784535011</c:v>
                </c:pt>
                <c:pt idx="9">
                  <c:v>65.739952016932349</c:v>
                </c:pt>
                <c:pt idx="10">
                  <c:v>77.118020635247618</c:v>
                </c:pt>
                <c:pt idx="11">
                  <c:v>89.760319100042267</c:v>
                </c:pt>
                <c:pt idx="12">
                  <c:v>103.66684741131638</c:v>
                </c:pt>
                <c:pt idx="13">
                  <c:v>107.45953695075475</c:v>
                </c:pt>
                <c:pt idx="14">
                  <c:v>123.89452495498792</c:v>
                </c:pt>
                <c:pt idx="15">
                  <c:v>137.80105326626193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185.84178743248194</c:v>
                </c:pt>
                <c:pt idx="19">
                  <c:v>216.18330374798904</c:v>
                </c:pt>
                <c:pt idx="20">
                  <c:v>250.31750960293476</c:v>
                </c:pt>
                <c:pt idx="21">
                  <c:v>289.50863484379818</c:v>
                </c:pt>
                <c:pt idx="22">
                  <c:v>345.13474808889464</c:v>
                </c:pt>
                <c:pt idx="23">
                  <c:v>391.91125240863465</c:v>
                </c:pt>
                <c:pt idx="24">
                  <c:v>443.74467611429338</c:v>
                </c:pt>
                <c:pt idx="25">
                  <c:v>482.93580135515674</c:v>
                </c:pt>
                <c:pt idx="26">
                  <c:v>517.50604310075346</c:v>
                </c:pt>
                <c:pt idx="27">
                  <c:v>586.64652659194746</c:v>
                </c:pt>
                <c:pt idx="28">
                  <c:v>647.4063454175423</c:v>
                </c:pt>
                <c:pt idx="29">
                  <c:v>687.21450257913887</c:v>
                </c:pt>
                <c:pt idx="30">
                  <c:v>730.16540899033441</c:v>
                </c:pt>
                <c:pt idx="31">
                  <c:v>800.35347556472857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1121.9614821071</c:v>
                </c:pt>
                <c:pt idx="36">
                  <c:v>1164.9123885182958</c:v>
                </c:pt>
                <c:pt idx="37">
                  <c:v>1196.3398810142933</c:v>
                </c:pt>
                <c:pt idx="38">
                  <c:v>1246.6238690078881</c:v>
                </c:pt>
                <c:pt idx="39">
                  <c:v>1338.8111803294798</c:v>
                </c:pt>
                <c:pt idx="40">
                  <c:v>1432.0460747342727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1786.1291568558395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1931.7432054206281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2197.8293085534051</c:v>
                </c:pt>
                <c:pt idx="50">
                  <c:v>2336.1102755357906</c:v>
                </c:pt>
                <c:pt idx="51">
                  <c:v>2547.3973075863819</c:v>
                </c:pt>
                <c:pt idx="52">
                  <c:v>2695.4417489041912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3105.5914776386194</c:v>
                </c:pt>
                <c:pt idx="58">
                  <c:v>3162.758086488835</c:v>
                </c:pt>
                <c:pt idx="59">
                  <c:v>3608.7069766837617</c:v>
                </c:pt>
                <c:pt idx="60">
                  <c:v>3897.4035348184657</c:v>
                </c:pt>
                <c:pt idx="61">
                  <c:v>4140.5444372642805</c:v>
                </c:pt>
                <c:pt idx="62">
                  <c:v>4480.6191764388923</c:v>
                </c:pt>
                <c:pt idx="63">
                  <c:v>4570.1315776461815</c:v>
                </c:pt>
                <c:pt idx="64">
                  <c:v>4522.0045101879296</c:v>
                </c:pt>
                <c:pt idx="65">
                  <c:v>4881.6858269800905</c:v>
                </c:pt>
                <c:pt idx="66">
                  <c:v>5202.7987044190841</c:v>
                </c:pt>
                <c:pt idx="67">
                  <c:v>5481.1132838806097</c:v>
                </c:pt>
                <c:pt idx="68">
                  <c:v>5782.1737644401292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2E-49C4-81D3-979B41B55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60640"/>
        <c:axId val="104166528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1.0125278669467579</c:v>
                </c:pt>
                <c:pt idx="1">
                  <c:v>1.0125278669467579</c:v>
                </c:pt>
                <c:pt idx="2">
                  <c:v>1.0125278669467579</c:v>
                </c:pt>
                <c:pt idx="3">
                  <c:v>1.0125278669467579</c:v>
                </c:pt>
                <c:pt idx="4">
                  <c:v>1.0125278669467579</c:v>
                </c:pt>
                <c:pt idx="5">
                  <c:v>1.0125278669467579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1.2859103910223801</c:v>
                </c:pt>
                <c:pt idx="10">
                  <c:v>1.5289170790896023</c:v>
                </c:pt>
                <c:pt idx="11">
                  <c:v>1.7314226524789522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2.2579371432912683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3.4122189116105672</c:v>
                </c:pt>
                <c:pt idx="18">
                  <c:v>3.8374806157282064</c:v>
                </c:pt>
                <c:pt idx="19">
                  <c:v>4.6373776306161458</c:v>
                </c:pt>
                <c:pt idx="20">
                  <c:v>5.9232880216385286</c:v>
                </c:pt>
                <c:pt idx="21">
                  <c:v>7.0269433966104895</c:v>
                </c:pt>
                <c:pt idx="22">
                  <c:v>8.0495965422267233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13.051484204943707</c:v>
                </c:pt>
                <c:pt idx="26">
                  <c:v>14.31714403862715</c:v>
                </c:pt>
                <c:pt idx="27">
                  <c:v>16.251072264495445</c:v>
                </c:pt>
                <c:pt idx="28">
                  <c:v>18.96464694791273</c:v>
                </c:pt>
                <c:pt idx="29">
                  <c:v>20.574566256358096</c:v>
                </c:pt>
                <c:pt idx="30">
                  <c:v>20.959326845797843</c:v>
                </c:pt>
                <c:pt idx="31">
                  <c:v>23.308391497114339</c:v>
                </c:pt>
                <c:pt idx="32">
                  <c:v>25.566328640405597</c:v>
                </c:pt>
                <c:pt idx="33">
                  <c:v>28.067272471764081</c:v>
                </c:pt>
                <c:pt idx="34">
                  <c:v>30.304959057716442</c:v>
                </c:pt>
                <c:pt idx="35">
                  <c:v>31.783249743458686</c:v>
                </c:pt>
                <c:pt idx="36">
                  <c:v>33.413419609242936</c:v>
                </c:pt>
                <c:pt idx="37">
                  <c:v>34.122189116105751</c:v>
                </c:pt>
                <c:pt idx="38">
                  <c:v>37.990045567842273</c:v>
                </c:pt>
                <c:pt idx="39">
                  <c:v>42.921056279873021</c:v>
                </c:pt>
                <c:pt idx="40">
                  <c:v>43.103311295923461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57.734338973304105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63.35386863485855</c:v>
                </c:pt>
                <c:pt idx="47">
                  <c:v>67.768490134746401</c:v>
                </c:pt>
                <c:pt idx="48">
                  <c:v>74.056288188485723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111.30718841345688</c:v>
                </c:pt>
                <c:pt idx="53">
                  <c:v>110.16303192380713</c:v>
                </c:pt>
                <c:pt idx="54">
                  <c:v>117.56461063118797</c:v>
                </c:pt>
                <c:pt idx="55">
                  <c:v>127.75064097267229</c:v>
                </c:pt>
                <c:pt idx="56">
                  <c:v>119.87317416782643</c:v>
                </c:pt>
                <c:pt idx="57">
                  <c:v>129.6541933625322</c:v>
                </c:pt>
                <c:pt idx="58">
                  <c:v>136.06349476030505</c:v>
                </c:pt>
                <c:pt idx="59">
                  <c:v>150.48189158562707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170.67700620272041</c:v>
                </c:pt>
                <c:pt idx="64">
                  <c:v>155.52652382831158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184.89078216622758</c:v>
                </c:pt>
                <c:pt idx="68">
                  <c:v>185.62617456981283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2E-49C4-81D3-979B41B55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78048"/>
        <c:axId val="104168064"/>
      </c:lineChart>
      <c:catAx>
        <c:axId val="1041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ja-JP" sz="1000" b="1">
                <a:solidFill>
                  <a:schemeClr val="bg1">
                    <a:lumMod val="50000"/>
                  </a:schemeClr>
                </a:solidFill>
              </a:defRPr>
            </a:pPr>
            <a:endParaRPr lang="nb-NO"/>
          </a:p>
        </c:txPr>
        <c:crossAx val="1041665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04166528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ja-JP" sz="1000" b="1">
                <a:solidFill>
                  <a:srgbClr val="002060"/>
                </a:solidFill>
              </a:defRPr>
            </a:pPr>
            <a:endParaRPr lang="nb-NO"/>
          </a:p>
        </c:txPr>
        <c:crossAx val="104160640"/>
        <c:crosses val="autoZero"/>
        <c:crossBetween val="midCat"/>
      </c:valAx>
      <c:valAx>
        <c:axId val="10416806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lang="ja-JP">
                <a:solidFill>
                  <a:srgbClr val="C00000"/>
                </a:solidFill>
              </a:defRPr>
            </a:pPr>
            <a:endParaRPr lang="nb-NO"/>
          </a:p>
        </c:txPr>
        <c:crossAx val="104178048"/>
        <c:crosses val="max"/>
        <c:crossBetween val="between"/>
      </c:valAx>
      <c:catAx>
        <c:axId val="10417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41680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/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/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/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0.94881</cdr:x>
      <cdr:y>0.06244</cdr:y>
    </cdr:from>
    <cdr:to>
      <cdr:x>0.99552</cdr:x>
      <cdr:y>0.89908</cdr:y>
    </cdr:to>
    <cdr:sp macro="" textlink="">
      <cdr:nvSpPr>
        <cdr:cNvPr id="34" name="Rectangle 33"/>
        <cdr:cNvSpPr/>
      </cdr:nvSpPr>
      <cdr:spPr>
        <a:xfrm xmlns:a="http://schemas.openxmlformats.org/drawingml/2006/main" rot="5400000">
          <a:off x="7099412" y="1832476"/>
          <a:ext cx="3560174" cy="426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 err="1">
              <a:solidFill>
                <a:srgbClr val="C00000"/>
              </a:solidFill>
            </a:rPr>
            <a:t>Freight</a:t>
          </a:r>
          <a:r>
            <a:rPr lang="fr-FR" sz="1600" b="1" i="0" baseline="0" dirty="0">
              <a:solidFill>
                <a:srgbClr val="C00000"/>
              </a:solidFill>
            </a:rPr>
            <a:t> </a:t>
          </a:r>
          <a:r>
            <a:rPr lang="fr-FR" sz="1600" b="1" i="0" baseline="0" dirty="0" smtClean="0">
              <a:solidFill>
                <a:srgbClr val="C00000"/>
              </a:solidFill>
            </a:rPr>
            <a:t>Tonne-</a:t>
          </a:r>
          <a:r>
            <a:rPr lang="fr-FR" sz="1600" b="1" i="0" baseline="0" dirty="0" err="1" smtClean="0">
              <a:solidFill>
                <a:srgbClr val="C00000"/>
              </a:solidFill>
            </a:rPr>
            <a:t>Kilometres</a:t>
          </a:r>
          <a:r>
            <a:rPr lang="fr-FR" sz="1600" b="1" i="0" baseline="0" dirty="0">
              <a:solidFill>
                <a:srgbClr val="C00000"/>
              </a:solidFill>
            </a:rPr>
            <a:t/>
          </a:r>
          <a:br>
            <a:rPr lang="fr-FR" sz="1600" b="1" i="0" baseline="0" dirty="0">
              <a:solidFill>
                <a:srgbClr val="C00000"/>
              </a:solidFill>
            </a:rPr>
          </a:br>
          <a:r>
            <a:rPr lang="fr-FR" sz="1200" b="0" i="0" baseline="0" dirty="0">
              <a:solidFill>
                <a:srgbClr val="C00000"/>
              </a:solidFill>
            </a:rPr>
            <a:t>(billion)</a:t>
          </a:r>
          <a:endParaRPr lang="fr-FR" sz="1600" b="0" i="0" dirty="0">
            <a:solidFill>
              <a:srgbClr val="C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/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535122" y="1790354"/>
          <a:ext cx="3595815" cy="52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</a:t>
          </a:r>
          <a:r>
            <a:rPr lang="fr-FR" sz="1200" b="0" baseline="0" dirty="0">
              <a:solidFill>
                <a:srgbClr val="002060"/>
              </a:solidFill>
            </a:rPr>
            <a:t>billion</a:t>
          </a:r>
          <a:r>
            <a:rPr lang="fr-FR" sz="1200" b="0" i="0" baseline="0" dirty="0">
              <a:solidFill>
                <a:srgbClr val="002060"/>
              </a:solidFill>
            </a:rPr>
            <a:t>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0.43005</cdr:x>
      <cdr:y>0.56485</cdr:y>
    </cdr:from>
    <cdr:to>
      <cdr:x>0.47038</cdr:x>
      <cdr:y>0.78688</cdr:y>
    </cdr:to>
    <cdr:grpSp>
      <cdr:nvGrpSpPr>
        <cdr:cNvPr id="3" name="Group 2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3938352" y="3206935"/>
          <a:ext cx="369338" cy="1260575"/>
          <a:chOff x="2743879" y="2203420"/>
          <a:chExt cx="368650" cy="2200500"/>
        </a:xfrm>
      </cdr:grpSpPr>
      <cdr:sp macro="" textlink="">
        <cdr:nvSpPr>
          <cdr:cNvPr id="22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2300098" y="2647201"/>
            <a:ext cx="1256212" cy="36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ctr" eaLnBrk="1" hangingPunct="1">
              <a:lnSpc>
                <a:spcPct val="90000"/>
              </a:lnSpc>
            </a:pPr>
            <a:r>
              <a:rPr lang="en-GB" sz="1000" b="1" dirty="0">
                <a:solidFill>
                  <a:srgbClr val="002060"/>
                </a:solidFill>
                <a:latin typeface="Arial" charset="0"/>
              </a:rPr>
              <a:t>Oil crisis</a:t>
            </a:r>
          </a:p>
        </cdr:txBody>
      </cdr:sp>
      <cdr:cxnSp macro="">
        <cdr:nvCxnSpPr>
          <cdr:cNvPr id="23" name="Straight Arrow Connector 22"/>
          <cdr:cNvCxnSpPr/>
        </cdr:nvCxnSpPr>
        <cdr:spPr>
          <a:xfrm xmlns:a="http://schemas.openxmlformats.org/drawingml/2006/main">
            <a:off x="2942120" y="2397288"/>
            <a:ext cx="0" cy="2006632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0.62173</cdr:x>
      <cdr:y>0.42955</cdr:y>
    </cdr:from>
    <cdr:to>
      <cdr:x>0.64694</cdr:x>
      <cdr:y>0.64816</cdr:y>
    </cdr:to>
    <cdr:grpSp>
      <cdr:nvGrpSpPr>
        <cdr:cNvPr id="4" name="Group 3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5693737" y="2438770"/>
          <a:ext cx="230871" cy="1241158"/>
          <a:chOff x="480266" y="2261291"/>
          <a:chExt cx="230391" cy="1548744"/>
        </a:xfrm>
      </cdr:grpSpPr>
      <cdr:sp macro="" textlink="">
        <cdr:nvSpPr>
          <cdr:cNvPr id="20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87890" y="2829447"/>
            <a:ext cx="1366704" cy="23039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rgbClr val="002060"/>
                </a:solidFill>
                <a:latin typeface="Arial" charset="0"/>
              </a:rPr>
              <a:t>Gulf crisis</a:t>
            </a:r>
          </a:p>
        </cdr:txBody>
      </cdr:sp>
      <cdr:cxnSp macro="">
        <cdr:nvCxnSpPr>
          <cdr:cNvPr id="21" name="Straight Arrow Connector 20"/>
          <cdr:cNvCxnSpPr/>
        </cdr:nvCxnSpPr>
        <cdr:spPr>
          <a:xfrm xmlns:a="http://schemas.openxmlformats.org/drawingml/2006/main">
            <a:off x="693375" y="2348616"/>
            <a:ext cx="0" cy="1461419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0.6932</cdr:x>
      <cdr:y>0.25997</cdr:y>
    </cdr:from>
    <cdr:to>
      <cdr:x>0.73228</cdr:x>
      <cdr:y>0.47858</cdr:y>
    </cdr:to>
    <cdr:grpSp>
      <cdr:nvGrpSpPr>
        <cdr:cNvPr id="5" name="Group 4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348252" y="1475979"/>
          <a:ext cx="357891" cy="1241158"/>
          <a:chOff x="-529276" y="2309731"/>
          <a:chExt cx="359194" cy="1504575"/>
        </a:xfrm>
      </cdr:grpSpPr>
      <cdr:sp macro="" textlink="">
        <cdr:nvSpPr>
          <cdr:cNvPr id="18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101967" y="2882422"/>
            <a:ext cx="1504575" cy="35919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rgbClr val="002060"/>
                </a:solidFill>
                <a:latin typeface="Arial" charset="0"/>
              </a:rPr>
              <a:t>Asian crisis</a:t>
            </a:r>
          </a:p>
        </cdr:txBody>
      </cdr:sp>
      <cdr:cxnSp macro="">
        <cdr:nvCxnSpPr>
          <cdr:cNvPr id="19" name="Straight Arrow Connector 18"/>
          <cdr:cNvCxnSpPr/>
        </cdr:nvCxnSpPr>
        <cdr:spPr>
          <a:xfrm xmlns:a="http://schemas.openxmlformats.org/drawingml/2006/main">
            <a:off x="-239715" y="2379135"/>
            <a:ext cx="0" cy="1394937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0.49731</cdr:x>
      <cdr:y>0.5338</cdr:y>
    </cdr:from>
    <cdr:to>
      <cdr:x>0.53763</cdr:x>
      <cdr:y>0.76024</cdr:y>
    </cdr:to>
    <cdr:grpSp>
      <cdr:nvGrpSpPr>
        <cdr:cNvPr id="6" name="Group 5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554312" y="3030649"/>
          <a:ext cx="369247" cy="1285613"/>
          <a:chOff x="1927099" y="2279954"/>
          <a:chExt cx="368763" cy="1671668"/>
        </a:xfrm>
      </cdr:grpSpPr>
      <cdr:sp macro="" textlink="">
        <cdr:nvSpPr>
          <cdr:cNvPr id="16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1375299" y="2831754"/>
            <a:ext cx="1472364" cy="36876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>
                <a:solidFill>
                  <a:srgbClr val="002060"/>
                </a:solidFill>
                <a:latin typeface="Arial" charset="0"/>
              </a:rPr>
              <a:t>Iran-Iraq war</a:t>
            </a:r>
          </a:p>
        </cdr:txBody>
      </cdr:sp>
      <cdr:cxnSp macro="">
        <cdr:nvCxnSpPr>
          <cdr:cNvPr id="17" name="Straight Arrow Connector 16"/>
          <cdr:cNvCxnSpPr/>
        </cdr:nvCxnSpPr>
        <cdr:spPr>
          <a:xfrm xmlns:a="http://schemas.openxmlformats.org/drawingml/2006/main">
            <a:off x="2129282" y="2359297"/>
            <a:ext cx="0" cy="1592325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0.77423</cdr:x>
      <cdr:y>0.10707</cdr:y>
    </cdr:from>
    <cdr:to>
      <cdr:x>0.8117</cdr:x>
      <cdr:y>0.36984</cdr:y>
    </cdr:to>
    <cdr:grpSp>
      <cdr:nvGrpSpPr>
        <cdr:cNvPr id="7" name="Group 6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090316" y="607890"/>
          <a:ext cx="343147" cy="1491876"/>
          <a:chOff x="-973919" y="2284374"/>
          <a:chExt cx="344385" cy="1001179"/>
        </a:xfrm>
      </cdr:grpSpPr>
      <cdr:sp macro="" textlink="">
        <cdr:nvSpPr>
          <cdr:cNvPr id="14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062982" y="2373437"/>
            <a:ext cx="522511" cy="34438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ctr" eaLnBrk="1" hangingPunct="1">
              <a:lnSpc>
                <a:spcPct val="90000"/>
              </a:lnSpc>
            </a:pPr>
            <a:r>
              <a:rPr lang="en-GB" sz="1000" b="1" dirty="0">
                <a:solidFill>
                  <a:srgbClr val="002060"/>
                </a:solidFill>
                <a:latin typeface="Arial" charset="0"/>
              </a:rPr>
              <a:t>SARS</a:t>
            </a:r>
          </a:p>
        </cdr:txBody>
      </cdr:sp>
      <cdr:cxnSp macro="">
        <cdr:nvCxnSpPr>
          <cdr:cNvPr id="15" name="Straight Arrow Connector 14"/>
          <cdr:cNvCxnSpPr/>
        </cdr:nvCxnSpPr>
        <cdr:spPr>
          <a:xfrm xmlns:a="http://schemas.openxmlformats.org/drawingml/2006/main">
            <a:off x="-897960" y="2358113"/>
            <a:ext cx="0" cy="927440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0.7305</cdr:x>
      <cdr:y>0.17843</cdr:y>
    </cdr:from>
    <cdr:to>
      <cdr:x>0.78499</cdr:x>
      <cdr:y>0.4423</cdr:y>
    </cdr:to>
    <cdr:grpSp>
      <cdr:nvGrpSpPr>
        <cdr:cNvPr id="8" name="Group 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689842" y="1013036"/>
          <a:ext cx="499013" cy="1498122"/>
          <a:chOff x="-871792" y="2392177"/>
          <a:chExt cx="499147" cy="1300533"/>
        </a:xfrm>
      </cdr:grpSpPr>
      <cdr:sp macro="" textlink="">
        <cdr:nvSpPr>
          <cdr:cNvPr id="12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272485" y="2792870"/>
            <a:ext cx="1300533" cy="49914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rgbClr val="002060"/>
                </a:solidFill>
                <a:latin typeface="Arial" charset="0"/>
              </a:rPr>
              <a:t>9/11 terrorist attack</a:t>
            </a:r>
          </a:p>
        </cdr:txBody>
      </cdr:sp>
      <cdr:cxnSp macro="">
        <cdr:nvCxnSpPr>
          <cdr:cNvPr id="13" name="Straight Arrow Connector 12"/>
          <cdr:cNvCxnSpPr/>
        </cdr:nvCxnSpPr>
        <cdr:spPr>
          <a:xfrm xmlns:a="http://schemas.openxmlformats.org/drawingml/2006/main" flipH="1">
            <a:off x="-606891" y="2478780"/>
            <a:ext cx="0" cy="1146338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0.82838</cdr:x>
      <cdr:y>0.08245</cdr:y>
    </cdr:from>
    <cdr:to>
      <cdr:x>0.86871</cdr:x>
      <cdr:y>0.30572</cdr:y>
    </cdr:to>
    <cdr:grpSp>
      <cdr:nvGrpSpPr>
        <cdr:cNvPr id="9" name="Group 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586216" y="468110"/>
          <a:ext cx="369338" cy="1267615"/>
          <a:chOff x="-1859505" y="2542046"/>
          <a:chExt cx="370604" cy="991783"/>
        </a:xfrm>
      </cdr:grpSpPr>
      <cdr:sp macro="" textlink="">
        <cdr:nvSpPr>
          <cdr:cNvPr id="10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2153485" y="2836026"/>
            <a:ext cx="958564" cy="3706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rgbClr val="002060"/>
                </a:solidFill>
                <a:latin typeface="Arial" charset="0"/>
              </a:rPr>
              <a:t>World recession</a:t>
            </a:r>
          </a:p>
        </cdr:txBody>
      </cdr:sp>
      <cdr:cxnSp macro="">
        <cdr:nvCxnSpPr>
          <cdr:cNvPr id="11" name="Straight Arrow Connector 10"/>
          <cdr:cNvCxnSpPr/>
        </cdr:nvCxnSpPr>
        <cdr:spPr>
          <a:xfrm xmlns:a="http://schemas.openxmlformats.org/drawingml/2006/main" flipH="1">
            <a:off x="-1657030" y="2600971"/>
            <a:ext cx="0" cy="932858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0.94881</cdr:x>
      <cdr:y>0.06244</cdr:y>
    </cdr:from>
    <cdr:to>
      <cdr:x>0.99552</cdr:x>
      <cdr:y>0.89908</cdr:y>
    </cdr:to>
    <cdr:sp macro="" textlink="">
      <cdr:nvSpPr>
        <cdr:cNvPr id="34" name="Rectangle 33"/>
        <cdr:cNvSpPr/>
      </cdr:nvSpPr>
      <cdr:spPr>
        <a:xfrm xmlns:a="http://schemas.openxmlformats.org/drawingml/2006/main" rot="5400000">
          <a:off x="7099412" y="1832476"/>
          <a:ext cx="3560174" cy="426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 err="1">
              <a:solidFill>
                <a:srgbClr val="C00000"/>
              </a:solidFill>
            </a:rPr>
            <a:t>Freight</a:t>
          </a:r>
          <a:r>
            <a:rPr lang="fr-FR" sz="1600" b="1" i="0" baseline="0" dirty="0">
              <a:solidFill>
                <a:srgbClr val="C00000"/>
              </a:solidFill>
            </a:rPr>
            <a:t> </a:t>
          </a:r>
          <a:r>
            <a:rPr lang="fr-FR" sz="1600" b="1" i="0" baseline="0" dirty="0" smtClean="0">
              <a:solidFill>
                <a:srgbClr val="C00000"/>
              </a:solidFill>
            </a:rPr>
            <a:t>Tonne-</a:t>
          </a:r>
          <a:r>
            <a:rPr lang="fr-FR" sz="1600" b="1" i="0" baseline="0" dirty="0" err="1" smtClean="0">
              <a:solidFill>
                <a:srgbClr val="C00000"/>
              </a:solidFill>
            </a:rPr>
            <a:t>Kilometres</a:t>
          </a:r>
          <a:r>
            <a:rPr lang="fr-FR" sz="1600" b="1" i="0" baseline="0" dirty="0">
              <a:solidFill>
                <a:srgbClr val="C00000"/>
              </a:solidFill>
            </a:rPr>
            <a:t/>
          </a:r>
          <a:br>
            <a:rPr lang="fr-FR" sz="1600" b="1" i="0" baseline="0" dirty="0">
              <a:solidFill>
                <a:srgbClr val="C00000"/>
              </a:solidFill>
            </a:rPr>
          </a:br>
          <a:r>
            <a:rPr lang="fr-FR" sz="1200" b="0" i="0" baseline="0" dirty="0">
              <a:solidFill>
                <a:srgbClr val="C00000"/>
              </a:solidFill>
            </a:rPr>
            <a:t>(billion)</a:t>
          </a:r>
          <a:endParaRPr lang="fr-FR" sz="1600" b="0" i="0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25.05.2018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sd_ppt.jpg"/>
          <p:cNvPicPr>
            <a:picLocks/>
          </p:cNvPicPr>
          <p:nvPr userDrawn="1"/>
        </p:nvPicPr>
        <p:blipFill rotWithShape="1">
          <a:blip r:embed="rId2"/>
          <a:srcRect t="6093" r="387" b="29701"/>
          <a:stretch/>
        </p:blipFill>
        <p:spPr>
          <a:xfrm>
            <a:off x="0" y="3288688"/>
            <a:ext cx="12192000" cy="357967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med kulepunkter - 1 vertikalt bilde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195E6B-533B-4F6F-8135-31F5A917220B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74399" y="5892544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Tekst med kulepunkter - 2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88058" y="5889575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3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88058" y="2830814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788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med kulepunkter – 3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BD1718-124C-42B7-A4E3-69E30F2F6B29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94329" y="5903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94329" y="3851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5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8994329" y="181877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med kulepunkter – 4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503815-7FCC-41D2-97A4-4332D0F50367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0069" y="5903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5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88058" y="4367560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8987167" y="284547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26" hasCustomPrompt="1"/>
          </p:nvPr>
        </p:nvSpPr>
        <p:spPr>
          <a:xfrm>
            <a:off x="8986628" y="1328054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med liggende bilde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21DC1C-6AB1-4067-AC78-DA3107F4D139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0069" y="5903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mal:1 utfallende bilde</a:t>
            </a:r>
            <a:endParaRPr lang="nb-NO" sz="1200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056581-560E-468E-8EDE-FDE5EA8C690B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0069" y="5903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Diagram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9468F3-7789-4F47-8370-93CDA29FCE32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Tabell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458791-C94A-4511-89E3-422DD3B3C291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el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To innholdsdeler - Sammenlikning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909D36-97D2-49B0-A7B9-98EA3984F662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lut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sd_ppt.jpg"/>
          <p:cNvPicPr>
            <a:picLocks/>
          </p:cNvPicPr>
          <p:nvPr userDrawn="1"/>
        </p:nvPicPr>
        <p:blipFill rotWithShape="1">
          <a:blip r:embed="rId2"/>
          <a:srcRect t="6093" r="387" b="29701"/>
          <a:stretch/>
        </p:blipFill>
        <p:spPr>
          <a:xfrm>
            <a:off x="0" y="3288688"/>
            <a:ext cx="12192000" cy="357967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Sluttside 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2370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" y="0"/>
            <a:ext cx="12193672" cy="686045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>
                <a:solidFill>
                  <a:schemeClr val="bg1"/>
                </a:solidFill>
              </a:rPr>
              <a:t>Norwegian Ministry</a:t>
            </a:r>
            <a:br>
              <a:rPr lang="en-GB" sz="1300" noProof="0" dirty="0" smtClean="0">
                <a:solidFill>
                  <a:schemeClr val="bg1"/>
                </a:solidFill>
              </a:rPr>
            </a:br>
            <a:r>
              <a:rPr lang="en-GB" sz="1300" noProof="0" dirty="0" smtClean="0">
                <a:solidFill>
                  <a:schemeClr val="bg1"/>
                </a:solidFill>
              </a:rPr>
              <a:t>of</a:t>
            </a:r>
            <a:r>
              <a:rPr lang="en-GB" sz="1300" baseline="0" noProof="0" dirty="0" smtClean="0">
                <a:solidFill>
                  <a:schemeClr val="bg1"/>
                </a:solidFill>
              </a:rPr>
              <a:t> Transport and Communications</a:t>
            </a:r>
            <a:endParaRPr lang="en-GB" sz="13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" y="3085609"/>
            <a:ext cx="12193342" cy="377239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3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r>
              <a:rPr lang="nb-NO" dirty="0" smtClean="0"/>
              <a:t>Tittel på valgfritt utfallende lyst bilde</a:t>
            </a:r>
          </a:p>
          <a:p>
            <a:r>
              <a:rPr lang="nb-NO" dirty="0" smtClean="0"/>
              <a:t>Over maks to linjer kommer her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396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ittel/tema Alt 4 MØRK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-1200" y="-11304"/>
            <a:ext cx="12192000" cy="68849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valgfritt utfallende mørkt bilde</a:t>
            </a:r>
          </a:p>
          <a:p>
            <a:r>
              <a:rPr lang="nb-NO" dirty="0" smtClean="0"/>
              <a:t>Over maks to linjer kommer her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45118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4 – sett inn utfallende MØRKT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24" hasCustomPrompt="1"/>
          </p:nvPr>
        </p:nvSpPr>
        <p:spPr>
          <a:xfrm>
            <a:off x="623393" y="527543"/>
            <a:ext cx="298705" cy="36212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 </a:t>
            </a:r>
            <a:endParaRPr lang="nb-NO"/>
          </a:p>
        </p:txBody>
      </p:sp>
      <p:sp>
        <p:nvSpPr>
          <p:cNvPr id="13" name="Plassholder for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379784"/>
            <a:ext cx="4245258" cy="525666"/>
          </a:xfrm>
          <a:prstGeom prst="rect">
            <a:avLst/>
          </a:prstGeom>
          <a:blipFill dpi="0" rotWithShape="1">
            <a:blip r:embed="rId3"/>
            <a:srcRect/>
            <a:stretch>
              <a:fillRect l="3000" t="24000" r="42000"/>
            </a:stretch>
          </a:blipFill>
        </p:spPr>
        <p:txBody>
          <a:bodyPr lIns="91440" tIns="45720" rIns="91440" bIns="45720"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9187" y="666409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78275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ittel/tema alt 5 LYS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-1200" y="-3252"/>
            <a:ext cx="12192000" cy="688498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r>
              <a:rPr lang="nb-NO" dirty="0" smtClean="0"/>
              <a:t>Tittel på valgfritt utfallende lyst bilde</a:t>
            </a:r>
          </a:p>
          <a:p>
            <a:r>
              <a:rPr lang="nb-NO" dirty="0" smtClean="0"/>
              <a:t>Over maks to linjer kommer her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44398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5 – sett inn UTFALLENDE  lyst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3393" y="527251"/>
            <a:ext cx="298705" cy="3627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 </a:t>
            </a:r>
            <a:endParaRPr lang="nb-NO"/>
          </a:p>
        </p:txBody>
      </p:sp>
      <p:sp>
        <p:nvSpPr>
          <p:cNvPr id="15" name="Plassholder for tekst 1"/>
          <p:cNvSpPr>
            <a:spLocks noGrp="1"/>
          </p:cNvSpPr>
          <p:nvPr>
            <p:ph type="body" sz="quarter" idx="26" hasCustomPrompt="1"/>
          </p:nvPr>
        </p:nvSpPr>
        <p:spPr>
          <a:xfrm>
            <a:off x="1066078" y="381003"/>
            <a:ext cx="4669784" cy="525666"/>
          </a:xfrm>
          <a:prstGeom prst="rect">
            <a:avLst/>
          </a:prstGeom>
          <a:blipFill dpi="0" rotWithShape="1">
            <a:blip r:embed="rId3"/>
            <a:srcRect/>
            <a:stretch>
              <a:fillRect l="3000" t="24000" r="46000"/>
            </a:stretch>
          </a:blipFill>
        </p:spPr>
        <p:txBody>
          <a:bodyPr lIns="91440" tIns="45720" rIns="91440" bIns="45720"/>
          <a:lstStyle>
            <a:lvl1pPr marL="0" indent="0">
              <a:buNone/>
              <a:defRPr sz="10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9187" y="666409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111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Alt 6 - eget bil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84984"/>
            <a:ext cx="12192000" cy="360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 Alt 6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9187" y="666409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Kapittel /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9187" y="666409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el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mal:Tekst med 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1836A8-35D4-4791-A33C-65144FEA4F2B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uten 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C3E4D5-F2C6-42DF-AE19-2190CAE68481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D-pptmal_16-9_Engelsk.pot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SD_illustrasjon_materie_hvit.eps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alphaModFix amt="53000"/>
          </a:blip>
          <a:srcRect l="63333" b="7759"/>
          <a:stretch>
            <a:fillRect/>
          </a:stretch>
        </p:blipFill>
        <p:spPr>
          <a:xfrm>
            <a:off x="0" y="3392996"/>
            <a:ext cx="3352800" cy="2501900"/>
          </a:xfrm>
          <a:prstGeom prst="rect">
            <a:avLst/>
          </a:prstGeom>
          <a:ln>
            <a:noFill/>
          </a:ln>
        </p:spPr>
      </p:pic>
      <p:pic>
        <p:nvPicPr>
          <p:cNvPr id="9" name="Bilde 8" descr="SD_illustrasjon_materie_hvit.eps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alphaModFix amt="53000"/>
          </a:blip>
          <a:srcRect r="28056"/>
          <a:stretch>
            <a:fillRect/>
          </a:stretch>
        </p:blipFill>
        <p:spPr>
          <a:xfrm>
            <a:off x="6583894" y="3846118"/>
            <a:ext cx="5613400" cy="2314400"/>
          </a:xfrm>
          <a:prstGeom prst="rect">
            <a:avLst/>
          </a:prstGeom>
          <a:ln>
            <a:noFill/>
          </a:ln>
        </p:spPr>
      </p:pic>
      <p:sp>
        <p:nvSpPr>
          <p:cNvPr id="8" name="Rektangel 7"/>
          <p:cNvSpPr/>
          <p:nvPr userDrawn="1"/>
        </p:nvSpPr>
        <p:spPr>
          <a:xfrm>
            <a:off x="0" y="4005064"/>
            <a:ext cx="12192000" cy="2857500"/>
          </a:xfrm>
          <a:prstGeom prst="rect">
            <a:avLst/>
          </a:prstGeom>
          <a:gradFill flip="none" rotWithShape="1">
            <a:gsLst>
              <a:gs pos="0">
                <a:srgbClr val="88B5D4">
                  <a:alpha val="73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696400" y="6304312"/>
            <a:ext cx="1514153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2AC973-9A1F-48A8-B94B-B13A11B2B434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840" y="6304312"/>
            <a:ext cx="496855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04312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95642" y="6304312"/>
            <a:ext cx="2692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noProof="0" dirty="0" smtClean="0"/>
              <a:t>Norwegian Ministry of</a:t>
            </a:r>
            <a:r>
              <a:rPr lang="en-GB" sz="800" baseline="0" noProof="0" dirty="0" smtClean="0"/>
              <a:t> Transport and Communications</a:t>
            </a:r>
            <a:endParaRPr lang="en-GB" sz="800" noProof="0" dirty="0" smtClean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7" r:id="rId2"/>
    <p:sldLayoutId id="2147483992" r:id="rId3"/>
    <p:sldLayoutId id="2147484001" r:id="rId4"/>
    <p:sldLayoutId id="2147484002" r:id="rId5"/>
    <p:sldLayoutId id="2147483995" r:id="rId6"/>
    <p:sldLayoutId id="2147483989" r:id="rId7"/>
    <p:sldLayoutId id="2147483962" r:id="rId8"/>
    <p:sldLayoutId id="2147483963" r:id="rId9"/>
    <p:sldLayoutId id="2147483964" r:id="rId10"/>
    <p:sldLayoutId id="2147484003" r:id="rId11"/>
    <p:sldLayoutId id="2147483965" r:id="rId12"/>
    <p:sldLayoutId id="2147483983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96" r:id="rId1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Karl Koefoed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N-ALM Helsinki 15-16 November 2016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ICAO Market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Measure</a:t>
            </a:r>
            <a:r>
              <a:rPr lang="nb-NO" dirty="0" smtClean="0"/>
              <a:t> for Int. </a:t>
            </a:r>
            <a:r>
              <a:rPr lang="nb-NO" dirty="0" err="1" smtClean="0"/>
              <a:t>Aviation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33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CORSIA –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paragraphs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Par. 2 </a:t>
            </a:r>
            <a:r>
              <a:rPr lang="nb-NO" dirty="0" err="1" smtClean="0"/>
              <a:t>Preference</a:t>
            </a:r>
            <a:r>
              <a:rPr lang="nb-NO" dirty="0" smtClean="0"/>
              <a:t> for non-MBM </a:t>
            </a:r>
            <a:r>
              <a:rPr lang="nb-NO" dirty="0" err="1" smtClean="0"/>
              <a:t>meaasures</a:t>
            </a:r>
            <a:endParaRPr lang="nb-NO" dirty="0" smtClean="0"/>
          </a:p>
          <a:p>
            <a:r>
              <a:rPr lang="nb-NO" dirty="0" smtClean="0"/>
              <a:t>Par. 5 The goal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MBM – CBNG 2020</a:t>
            </a:r>
          </a:p>
          <a:p>
            <a:r>
              <a:rPr lang="nb-NO" dirty="0" smtClean="0"/>
              <a:t>Par. 8 Special </a:t>
            </a:r>
            <a:r>
              <a:rPr lang="nb-NO" dirty="0" err="1" smtClean="0"/>
              <a:t>Circumstances</a:t>
            </a:r>
            <a:r>
              <a:rPr lang="nb-NO" dirty="0" smtClean="0"/>
              <a:t> </a:t>
            </a:r>
            <a:r>
              <a:rPr lang="nb-NO" dirty="0" err="1" smtClean="0"/>
              <a:t>Respective</a:t>
            </a:r>
            <a:r>
              <a:rPr lang="nb-NO" dirty="0" smtClean="0"/>
              <a:t> </a:t>
            </a:r>
            <a:r>
              <a:rPr lang="nb-NO" dirty="0" err="1" smtClean="0"/>
              <a:t>Capabilities</a:t>
            </a:r>
            <a:r>
              <a:rPr lang="nb-NO" dirty="0" smtClean="0"/>
              <a:t> (SCRC)</a:t>
            </a:r>
          </a:p>
          <a:p>
            <a:r>
              <a:rPr lang="nb-NO" dirty="0" smtClean="0"/>
              <a:t>Par. </a:t>
            </a:r>
            <a:r>
              <a:rPr lang="nb-NO" dirty="0"/>
              <a:t>9</a:t>
            </a:r>
            <a:r>
              <a:rPr lang="nb-NO" dirty="0" smtClean="0"/>
              <a:t>: </a:t>
            </a:r>
            <a:r>
              <a:rPr lang="nb-NO" dirty="0" err="1" smtClean="0"/>
              <a:t>Phased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r>
              <a:rPr lang="nb-NO" dirty="0" smtClean="0"/>
              <a:t> – </a:t>
            </a:r>
            <a:r>
              <a:rPr lang="nb-NO" dirty="0" err="1" smtClean="0"/>
              <a:t>who</a:t>
            </a:r>
            <a:r>
              <a:rPr lang="nb-NO" dirty="0" smtClean="0"/>
              <a:t> is in and </a:t>
            </a:r>
            <a:r>
              <a:rPr lang="nb-NO" dirty="0" err="1" smtClean="0"/>
              <a:t>when</a:t>
            </a:r>
            <a:r>
              <a:rPr lang="nb-NO" dirty="0" smtClean="0"/>
              <a:t>? </a:t>
            </a:r>
          </a:p>
          <a:p>
            <a:r>
              <a:rPr lang="nb-NO" dirty="0" smtClean="0"/>
              <a:t>Par. 10 </a:t>
            </a:r>
            <a:r>
              <a:rPr lang="nb-NO" dirty="0" err="1" smtClean="0"/>
              <a:t>Route-based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– all operators </a:t>
            </a:r>
            <a:r>
              <a:rPr lang="nb-NO" dirty="0" err="1" smtClean="0"/>
              <a:t>on</a:t>
            </a:r>
            <a:r>
              <a:rPr lang="nb-NO" dirty="0" smtClean="0"/>
              <a:t> same </a:t>
            </a:r>
            <a:r>
              <a:rPr lang="nb-NO" dirty="0" err="1" smtClean="0"/>
              <a:t>routes</a:t>
            </a:r>
            <a:endParaRPr lang="nb-NO" dirty="0" smtClean="0"/>
          </a:p>
          <a:p>
            <a:r>
              <a:rPr lang="nb-NO" dirty="0" smtClean="0"/>
              <a:t>Par. 11 </a:t>
            </a:r>
            <a:r>
              <a:rPr lang="nb-NO" dirty="0" err="1" smtClean="0"/>
              <a:t>Calculation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system </a:t>
            </a:r>
            <a:r>
              <a:rPr lang="nb-NO" dirty="0" err="1" smtClean="0"/>
              <a:t>sectorial</a:t>
            </a:r>
            <a:r>
              <a:rPr lang="nb-NO" dirty="0" smtClean="0"/>
              <a:t>/</a:t>
            </a:r>
            <a:r>
              <a:rPr lang="nb-NO" dirty="0" err="1" smtClean="0"/>
              <a:t>individual</a:t>
            </a:r>
            <a:endParaRPr lang="nb-NO" dirty="0" smtClean="0"/>
          </a:p>
          <a:p>
            <a:r>
              <a:rPr lang="nb-NO" dirty="0" smtClean="0"/>
              <a:t>Par. 15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MRV, EUC, and </a:t>
            </a:r>
            <a:r>
              <a:rPr lang="nb-NO" dirty="0" err="1" smtClean="0"/>
              <a:t>Registries</a:t>
            </a:r>
            <a:endParaRPr lang="nb-NO" dirty="0" smtClean="0"/>
          </a:p>
          <a:p>
            <a:r>
              <a:rPr lang="nb-NO" dirty="0" smtClean="0"/>
              <a:t>Par. 18 </a:t>
            </a:r>
            <a:r>
              <a:rPr lang="nb-NO" dirty="0" err="1" smtClean="0"/>
              <a:t>Regular</a:t>
            </a:r>
            <a:r>
              <a:rPr lang="nb-NO" dirty="0" smtClean="0"/>
              <a:t> </a:t>
            </a:r>
            <a:r>
              <a:rPr lang="nb-NO" dirty="0" err="1" smtClean="0"/>
              <a:t>review</a:t>
            </a:r>
            <a:endParaRPr lang="nb-NO" dirty="0" smtClean="0"/>
          </a:p>
          <a:p>
            <a:r>
              <a:rPr lang="nb-NO" dirty="0" smtClean="0"/>
              <a:t>Par. 19 National/regional </a:t>
            </a:r>
            <a:r>
              <a:rPr lang="nb-NO" dirty="0" err="1" smtClean="0"/>
              <a:t>MBMs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6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A39 - First Assembly </a:t>
            </a:r>
            <a:r>
              <a:rPr lang="nb-NO" dirty="0" err="1" smtClean="0"/>
              <a:t>debate</a:t>
            </a:r>
            <a:r>
              <a:rPr lang="nb-NO" dirty="0" smtClean="0"/>
              <a:t> (Ex. Committee)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First </a:t>
            </a:r>
            <a:r>
              <a:rPr lang="nb-NO" dirty="0" err="1" smtClean="0"/>
              <a:t>debate</a:t>
            </a:r>
            <a:r>
              <a:rPr lang="nb-NO" dirty="0" smtClean="0"/>
              <a:t> 29 </a:t>
            </a:r>
            <a:r>
              <a:rPr lang="nb-NO" dirty="0" err="1" smtClean="0"/>
              <a:t>sept</a:t>
            </a:r>
            <a:r>
              <a:rPr lang="nb-NO" dirty="0" smtClean="0"/>
              <a:t> - European </a:t>
            </a:r>
            <a:r>
              <a:rPr lang="nb-NO" dirty="0" err="1" smtClean="0"/>
              <a:t>strategy</a:t>
            </a:r>
            <a:r>
              <a:rPr lang="nb-NO" dirty="0" smtClean="0"/>
              <a:t> – </a:t>
            </a:r>
            <a:r>
              <a:rPr lang="nb-NO" dirty="0" err="1" smtClean="0"/>
              <a:t>keep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as is </a:t>
            </a:r>
          </a:p>
          <a:p>
            <a:r>
              <a:rPr lang="nb-NO" dirty="0" err="1" smtClean="0"/>
              <a:t>Very</a:t>
            </a:r>
            <a:r>
              <a:rPr lang="nb-NO" dirty="0" smtClean="0"/>
              <a:t> positive </a:t>
            </a:r>
            <a:r>
              <a:rPr lang="nb-NO" dirty="0" err="1" smtClean="0"/>
              <a:t>momentum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first </a:t>
            </a:r>
            <a:r>
              <a:rPr lang="nb-NO" dirty="0" err="1" smtClean="0"/>
              <a:t>debate</a:t>
            </a:r>
            <a:r>
              <a:rPr lang="nb-NO" dirty="0" smtClean="0"/>
              <a:t> </a:t>
            </a:r>
            <a:r>
              <a:rPr lang="nb-NO" dirty="0" err="1" smtClean="0"/>
              <a:t>coming</a:t>
            </a:r>
            <a:r>
              <a:rPr lang="nb-NO" dirty="0" smtClean="0"/>
              <a:t> from all regions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r>
              <a:rPr lang="nb-NO" dirty="0" smtClean="0"/>
              <a:t> </a:t>
            </a:r>
            <a:r>
              <a:rPr lang="nb-NO" dirty="0" err="1" smtClean="0"/>
              <a:t>supporting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  <a:p>
            <a:r>
              <a:rPr lang="nb-NO" dirty="0" smtClean="0"/>
              <a:t>A solid </a:t>
            </a:r>
            <a:r>
              <a:rPr lang="nb-NO" dirty="0" err="1" smtClean="0"/>
              <a:t>majority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room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proposed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WP</a:t>
            </a:r>
            <a:endParaRPr lang="nb-NO" dirty="0"/>
          </a:p>
          <a:p>
            <a:r>
              <a:rPr lang="nb-NO" dirty="0" smtClean="0"/>
              <a:t>Small </a:t>
            </a:r>
            <a:r>
              <a:rPr lang="nb-NO" dirty="0" err="1" smtClean="0"/>
              <a:t>minority</a:t>
            </a:r>
            <a:r>
              <a:rPr lang="nb-NO" dirty="0" smtClean="0"/>
              <a:t> still </a:t>
            </a:r>
            <a:r>
              <a:rPr lang="nb-NO" dirty="0" err="1" smtClean="0"/>
              <a:t>wanting</a:t>
            </a:r>
            <a:r>
              <a:rPr lang="nb-NO" dirty="0" smtClean="0"/>
              <a:t> </a:t>
            </a:r>
            <a:r>
              <a:rPr lang="nb-NO" dirty="0" err="1" smtClean="0"/>
              <a:t>amendments</a:t>
            </a:r>
            <a:r>
              <a:rPr lang="nb-NO" dirty="0" smtClean="0"/>
              <a:t> (</a:t>
            </a:r>
            <a:r>
              <a:rPr lang="nb-NO" dirty="0" err="1" smtClean="0"/>
              <a:t>however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consisting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bigger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States) </a:t>
            </a:r>
          </a:p>
          <a:p>
            <a:r>
              <a:rPr lang="nb-NO" dirty="0" smtClean="0"/>
              <a:t>Chair </a:t>
            </a:r>
            <a:r>
              <a:rPr lang="nb-NO" dirty="0" err="1" smtClean="0"/>
              <a:t>concluded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debate</a:t>
            </a:r>
            <a:r>
              <a:rPr lang="nb-NO" dirty="0" smtClean="0"/>
              <a:t> </a:t>
            </a:r>
            <a:r>
              <a:rPr lang="nb-NO" dirty="0" err="1" smtClean="0"/>
              <a:t>would</a:t>
            </a:r>
            <a:r>
              <a:rPr lang="nb-NO" dirty="0" smtClean="0"/>
              <a:t> </a:t>
            </a:r>
            <a:r>
              <a:rPr lang="nb-NO" dirty="0" err="1" smtClean="0"/>
              <a:t>consult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minority</a:t>
            </a:r>
            <a:r>
              <a:rPr lang="nb-NO" dirty="0" smtClean="0"/>
              <a:t> to </a:t>
            </a:r>
            <a:r>
              <a:rPr lang="nb-NO" dirty="0" err="1" smtClean="0"/>
              <a:t>reach</a:t>
            </a:r>
            <a:r>
              <a:rPr lang="nb-NO" dirty="0" smtClean="0"/>
              <a:t> for a consensus </a:t>
            </a:r>
            <a:r>
              <a:rPr lang="nb-NO" dirty="0" err="1" smtClean="0"/>
              <a:t>acceptable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solid </a:t>
            </a:r>
            <a:r>
              <a:rPr lang="nb-NO" dirty="0" err="1" smtClean="0"/>
              <a:t>majority</a:t>
            </a:r>
            <a:endParaRPr lang="nb-NO" dirty="0" smtClean="0"/>
          </a:p>
          <a:p>
            <a:r>
              <a:rPr lang="nb-NO" dirty="0" smtClean="0"/>
              <a:t>A lot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negotiations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backrooms</a:t>
            </a:r>
            <a:r>
              <a:rPr lang="nb-NO" dirty="0" smtClean="0"/>
              <a:t> </a:t>
            </a:r>
            <a:r>
              <a:rPr lang="nb-NO" dirty="0" err="1" smtClean="0"/>
              <a:t>following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first </a:t>
            </a:r>
            <a:r>
              <a:rPr lang="nb-NO" dirty="0" err="1" smtClean="0"/>
              <a:t>debate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A39 - Second Assembly </a:t>
            </a:r>
            <a:r>
              <a:rPr lang="nb-NO" dirty="0" err="1" smtClean="0"/>
              <a:t>debate</a:t>
            </a:r>
            <a:r>
              <a:rPr lang="nb-NO" dirty="0" smtClean="0"/>
              <a:t> (Ex Committee)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Chair </a:t>
            </a:r>
            <a:r>
              <a:rPr lang="nb-NO" dirty="0" err="1" smtClean="0"/>
              <a:t>proposed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5 </a:t>
            </a:r>
            <a:r>
              <a:rPr lang="nb-NO" dirty="0" err="1" smtClean="0"/>
              <a:t>October</a:t>
            </a:r>
            <a:endParaRPr lang="nb-NO" dirty="0" smtClean="0"/>
          </a:p>
          <a:p>
            <a:r>
              <a:rPr lang="nb-NO" dirty="0" err="1" smtClean="0"/>
              <a:t>Added</a:t>
            </a:r>
            <a:r>
              <a:rPr lang="nb-NO" dirty="0" smtClean="0"/>
              <a:t> a </a:t>
            </a:r>
            <a:r>
              <a:rPr lang="nb-NO" dirty="0" err="1" smtClean="0"/>
              <a:t>reference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preamble</a:t>
            </a:r>
            <a:r>
              <a:rPr lang="nb-NO" dirty="0" smtClean="0"/>
              <a:t> to </a:t>
            </a:r>
            <a:r>
              <a:rPr lang="nb-NO" dirty="0" err="1" smtClean="0"/>
              <a:t>negotiations</a:t>
            </a:r>
            <a:r>
              <a:rPr lang="nb-NO" dirty="0" smtClean="0"/>
              <a:t> under </a:t>
            </a:r>
            <a:r>
              <a:rPr lang="nb-NO" dirty="0" err="1" smtClean="0"/>
              <a:t>the</a:t>
            </a:r>
            <a:r>
              <a:rPr lang="nb-NO" dirty="0" smtClean="0"/>
              <a:t> UNFCCC and in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organizations</a:t>
            </a:r>
            <a:endParaRPr lang="nb-NO" dirty="0" smtClean="0"/>
          </a:p>
          <a:p>
            <a:r>
              <a:rPr lang="nb-NO" dirty="0" err="1" smtClean="0"/>
              <a:t>Added</a:t>
            </a:r>
            <a:r>
              <a:rPr lang="nb-NO" dirty="0" smtClean="0"/>
              <a:t> </a:t>
            </a:r>
            <a:r>
              <a:rPr lang="nb-NO" dirty="0" err="1" smtClean="0"/>
              <a:t>compromise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reached</a:t>
            </a:r>
            <a:r>
              <a:rPr lang="nb-NO" dirty="0" smtClean="0"/>
              <a:t> by US and China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developed</a:t>
            </a:r>
            <a:r>
              <a:rPr lang="nb-NO" dirty="0" smtClean="0"/>
              <a:t>/</a:t>
            </a:r>
            <a:r>
              <a:rPr lang="nb-NO" dirty="0" err="1" smtClean="0"/>
              <a:t>developing</a:t>
            </a:r>
            <a:r>
              <a:rPr lang="nb-NO" dirty="0" smtClean="0"/>
              <a:t> States in Par. 9C</a:t>
            </a:r>
          </a:p>
          <a:p>
            <a:r>
              <a:rPr lang="nb-NO" dirty="0" smtClean="0"/>
              <a:t>Brazil </a:t>
            </a:r>
            <a:r>
              <a:rPr lang="nb-NO" dirty="0" err="1" smtClean="0"/>
              <a:t>wanted</a:t>
            </a:r>
            <a:r>
              <a:rPr lang="nb-NO" dirty="0" smtClean="0"/>
              <a:t> a </a:t>
            </a:r>
            <a:r>
              <a:rPr lang="nb-NO" dirty="0" err="1" smtClean="0"/>
              <a:t>stronger</a:t>
            </a:r>
            <a:r>
              <a:rPr lang="nb-NO" dirty="0" smtClean="0"/>
              <a:t> </a:t>
            </a:r>
            <a:r>
              <a:rPr lang="nb-NO" dirty="0" err="1" smtClean="0"/>
              <a:t>reference</a:t>
            </a:r>
            <a:r>
              <a:rPr lang="nb-NO" dirty="0" smtClean="0"/>
              <a:t> to </a:t>
            </a:r>
            <a:r>
              <a:rPr lang="nb-NO" dirty="0" err="1" smtClean="0"/>
              <a:t>consider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 units </a:t>
            </a:r>
            <a:r>
              <a:rPr lang="nb-NO" dirty="0" err="1" smtClean="0"/>
              <a:t>generated</a:t>
            </a:r>
            <a:r>
              <a:rPr lang="nb-NO" dirty="0" smtClean="0"/>
              <a:t> under </a:t>
            </a:r>
            <a:r>
              <a:rPr lang="nb-NO" dirty="0" err="1" smtClean="0"/>
              <a:t>the</a:t>
            </a:r>
            <a:r>
              <a:rPr lang="nb-NO" dirty="0" smtClean="0"/>
              <a:t> UNFCCC and </a:t>
            </a:r>
            <a:r>
              <a:rPr lang="nb-NO" dirty="0" err="1" smtClean="0"/>
              <a:t>the</a:t>
            </a:r>
            <a:r>
              <a:rPr lang="nb-NO" dirty="0" smtClean="0"/>
              <a:t> Paris Agreement. </a:t>
            </a:r>
          </a:p>
          <a:p>
            <a:r>
              <a:rPr lang="nb-NO" dirty="0" smtClean="0"/>
              <a:t>Chair </a:t>
            </a:r>
            <a:r>
              <a:rPr lang="nb-NO" dirty="0" err="1" smtClean="0"/>
              <a:t>chose</a:t>
            </a:r>
            <a:r>
              <a:rPr lang="nb-NO" dirty="0" smtClean="0"/>
              <a:t> to </a:t>
            </a:r>
            <a:r>
              <a:rPr lang="nb-NO" dirty="0" err="1" smtClean="0"/>
              <a:t>consult</a:t>
            </a:r>
            <a:r>
              <a:rPr lang="nb-NO" dirty="0" smtClean="0"/>
              <a:t> </a:t>
            </a:r>
            <a:r>
              <a:rPr lang="nb-NO" dirty="0" err="1" smtClean="0"/>
              <a:t>again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same time </a:t>
            </a:r>
            <a:r>
              <a:rPr lang="nb-NO" dirty="0" err="1" smtClean="0"/>
              <a:t>keep</a:t>
            </a:r>
            <a:r>
              <a:rPr lang="nb-NO" dirty="0" smtClean="0"/>
              <a:t> </a:t>
            </a:r>
            <a:r>
              <a:rPr lang="nb-NO" dirty="0" err="1" smtClean="0"/>
              <a:t>overwhelming</a:t>
            </a:r>
            <a:r>
              <a:rPr lang="nb-NO" dirty="0" smtClean="0"/>
              <a:t> </a:t>
            </a:r>
            <a:r>
              <a:rPr lang="nb-NO" dirty="0" err="1" smtClean="0"/>
              <a:t>majority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A39 – Final </a:t>
            </a:r>
            <a:r>
              <a:rPr lang="nb-NO" dirty="0" err="1" smtClean="0"/>
              <a:t>adoption</a:t>
            </a:r>
            <a:r>
              <a:rPr lang="nb-NO" dirty="0" smtClean="0"/>
              <a:t> (Ex Committee and </a:t>
            </a:r>
            <a:r>
              <a:rPr lang="nb-NO" dirty="0" err="1" smtClean="0"/>
              <a:t>plenary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6 </a:t>
            </a:r>
            <a:r>
              <a:rPr lang="nb-NO" dirty="0" err="1" smtClean="0"/>
              <a:t>October</a:t>
            </a:r>
            <a:r>
              <a:rPr lang="nb-NO" dirty="0" smtClean="0"/>
              <a:t> – last </a:t>
            </a:r>
            <a:r>
              <a:rPr lang="nb-NO" dirty="0" err="1" smtClean="0"/>
              <a:t>day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Assembly – </a:t>
            </a:r>
            <a:r>
              <a:rPr lang="nb-NO" dirty="0" err="1" smtClean="0"/>
              <a:t>Modified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/>
              <a:t> </a:t>
            </a:r>
            <a:r>
              <a:rPr lang="nb-NO" dirty="0" err="1" smtClean="0"/>
              <a:t>proposed</a:t>
            </a:r>
            <a:endParaRPr lang="nb-NO" dirty="0" smtClean="0"/>
          </a:p>
          <a:p>
            <a:r>
              <a:rPr lang="nb-NO" dirty="0" err="1" smtClean="0"/>
              <a:t>Relations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UNFCCC and </a:t>
            </a:r>
            <a:r>
              <a:rPr lang="nb-NO" dirty="0" err="1" smtClean="0"/>
              <a:t>the</a:t>
            </a:r>
            <a:r>
              <a:rPr lang="nb-NO" dirty="0" smtClean="0"/>
              <a:t> Paris Agreement</a:t>
            </a:r>
          </a:p>
          <a:p>
            <a:r>
              <a:rPr lang="nb-NO" dirty="0" smtClean="0"/>
              <a:t>The MBM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adopted</a:t>
            </a:r>
            <a:r>
              <a:rPr lang="nb-NO" dirty="0" smtClean="0"/>
              <a:t> as last </a:t>
            </a:r>
            <a:r>
              <a:rPr lang="nb-NO" dirty="0" err="1" smtClean="0"/>
              <a:t>point</a:t>
            </a:r>
            <a:r>
              <a:rPr lang="nb-NO" dirty="0" smtClean="0"/>
              <a:t> </a:t>
            </a:r>
            <a:r>
              <a:rPr lang="nb-NO" dirty="0" err="1" smtClean="0"/>
              <a:t>remaining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Assembly agenda – </a:t>
            </a:r>
            <a:r>
              <a:rPr lang="nb-NO" dirty="0" err="1" smtClean="0"/>
              <a:t>both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Executive</a:t>
            </a:r>
            <a:r>
              <a:rPr lang="nb-NO" dirty="0" smtClean="0"/>
              <a:t> Committee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plenary</a:t>
            </a:r>
            <a:endParaRPr lang="nb-NO" dirty="0" smtClean="0"/>
          </a:p>
          <a:p>
            <a:r>
              <a:rPr lang="nb-NO" dirty="0" smtClean="0"/>
              <a:t>India and </a:t>
            </a:r>
            <a:r>
              <a:rPr lang="nb-NO" dirty="0" err="1" smtClean="0"/>
              <a:t>Russia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</a:t>
            </a:r>
            <a:r>
              <a:rPr lang="nb-NO" dirty="0" err="1" smtClean="0"/>
              <a:t>reservations</a:t>
            </a:r>
            <a:endParaRPr lang="nb-NO" dirty="0" smtClean="0"/>
          </a:p>
          <a:p>
            <a:r>
              <a:rPr lang="nb-NO" dirty="0" err="1" smtClean="0"/>
              <a:t>Russia</a:t>
            </a:r>
            <a:r>
              <a:rPr lang="nb-NO" dirty="0" smtClean="0"/>
              <a:t> </a:t>
            </a:r>
            <a:r>
              <a:rPr lang="nb-NO" dirty="0" err="1" smtClean="0"/>
              <a:t>did</a:t>
            </a:r>
            <a:r>
              <a:rPr lang="nb-NO" dirty="0" smtClean="0"/>
              <a:t> not </a:t>
            </a:r>
            <a:r>
              <a:rPr lang="nb-NO" dirty="0" err="1" smtClean="0"/>
              <a:t>exclude</a:t>
            </a:r>
            <a:r>
              <a:rPr lang="nb-NO" dirty="0" smtClean="0"/>
              <a:t> </a:t>
            </a:r>
            <a:r>
              <a:rPr lang="nb-NO" dirty="0" err="1" smtClean="0"/>
              <a:t>eventual</a:t>
            </a:r>
            <a:r>
              <a:rPr lang="nb-NO" dirty="0" smtClean="0"/>
              <a:t> 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participation</a:t>
            </a:r>
            <a:endParaRPr lang="nb-NO" dirty="0" smtClean="0"/>
          </a:p>
          <a:p>
            <a:r>
              <a:rPr lang="nb-NO" dirty="0" err="1" smtClean="0"/>
              <a:t>Sweden</a:t>
            </a:r>
            <a:r>
              <a:rPr lang="nb-NO" dirty="0" smtClean="0"/>
              <a:t> </a:t>
            </a:r>
            <a:r>
              <a:rPr lang="nb-NO" dirty="0" err="1" smtClean="0"/>
              <a:t>supported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behalf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44 EU/ECAC-</a:t>
            </a:r>
            <a:r>
              <a:rPr lang="nb-NO" dirty="0" err="1" smtClean="0"/>
              <a:t>states</a:t>
            </a:r>
            <a:endParaRPr lang="nb-NO" dirty="0" smtClean="0"/>
          </a:p>
          <a:p>
            <a:r>
              <a:rPr lang="nb-NO" dirty="0" smtClean="0"/>
              <a:t>Egypt </a:t>
            </a:r>
            <a:r>
              <a:rPr lang="nb-NO" dirty="0" err="1" smtClean="0"/>
              <a:t>supported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behalf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54 </a:t>
            </a:r>
            <a:r>
              <a:rPr lang="nb-NO" dirty="0" err="1" smtClean="0"/>
              <a:t>African</a:t>
            </a:r>
            <a:r>
              <a:rPr lang="nb-NO" dirty="0" smtClean="0"/>
              <a:t> States </a:t>
            </a:r>
          </a:p>
          <a:p>
            <a:r>
              <a:rPr lang="nb-NO" dirty="0" smtClean="0"/>
              <a:t>China and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others</a:t>
            </a:r>
            <a:r>
              <a:rPr lang="nb-NO" dirty="0" smtClean="0"/>
              <a:t> </a:t>
            </a:r>
            <a:r>
              <a:rPr lang="nb-NO" dirty="0" err="1" smtClean="0"/>
              <a:t>supported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5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MBM – More </a:t>
            </a:r>
            <a:r>
              <a:rPr lang="nb-NO" dirty="0" err="1" smtClean="0"/>
              <a:t>work</a:t>
            </a:r>
            <a:r>
              <a:rPr lang="nb-NO" dirty="0" smtClean="0"/>
              <a:t> to be done for ICAO and States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ICAO Council and CAEP – Development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SARPs</a:t>
            </a:r>
            <a:r>
              <a:rPr lang="nb-NO" dirty="0" smtClean="0"/>
              <a:t> /</a:t>
            </a:r>
            <a:r>
              <a:rPr lang="nb-NO" dirty="0" err="1" smtClean="0"/>
              <a:t>guidance</a:t>
            </a:r>
            <a:endParaRPr lang="nb-NO" dirty="0" smtClean="0"/>
          </a:p>
          <a:p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MRV / EUC / and </a:t>
            </a:r>
            <a:r>
              <a:rPr lang="nb-NO" dirty="0" err="1" smtClean="0"/>
              <a:t>Registries</a:t>
            </a:r>
            <a:endParaRPr lang="nb-NO" dirty="0" smtClean="0"/>
          </a:p>
          <a:p>
            <a:r>
              <a:rPr lang="nb-NO" dirty="0" smtClean="0"/>
              <a:t>Training and </a:t>
            </a:r>
            <a:r>
              <a:rPr lang="nb-NO" dirty="0" err="1" smtClean="0"/>
              <a:t>capacity</a:t>
            </a:r>
            <a:r>
              <a:rPr lang="nb-NO" dirty="0" smtClean="0"/>
              <a:t> </a:t>
            </a:r>
            <a:r>
              <a:rPr lang="nb-NO" dirty="0" err="1" smtClean="0"/>
              <a:t>building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Member</a:t>
            </a:r>
            <a:r>
              <a:rPr lang="nb-NO" dirty="0" smtClean="0"/>
              <a:t> States</a:t>
            </a:r>
          </a:p>
          <a:p>
            <a:r>
              <a:rPr lang="nb-NO" dirty="0" smtClean="0"/>
              <a:t>National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MBM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Member</a:t>
            </a:r>
            <a:r>
              <a:rPr lang="nb-NO" dirty="0" smtClean="0"/>
              <a:t> States</a:t>
            </a:r>
          </a:p>
          <a:p>
            <a:r>
              <a:rPr lang="nb-NO" dirty="0" smtClean="0"/>
              <a:t>EU: </a:t>
            </a:r>
            <a:r>
              <a:rPr lang="nb-NO" dirty="0" err="1" smtClean="0"/>
              <a:t>Discussions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EU ETS? </a:t>
            </a:r>
          </a:p>
          <a:p>
            <a:r>
              <a:rPr lang="nb-NO" dirty="0" smtClean="0"/>
              <a:t>EU: "EU ETS Stop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clock</a:t>
            </a:r>
            <a:r>
              <a:rPr lang="nb-NO" dirty="0" smtClean="0"/>
              <a:t>" </a:t>
            </a:r>
            <a:r>
              <a:rPr lang="nb-NO" dirty="0" err="1" smtClean="0"/>
              <a:t>comes</a:t>
            </a:r>
            <a:r>
              <a:rPr lang="nb-NO" dirty="0" smtClean="0"/>
              <a:t> to an end</a:t>
            </a:r>
          </a:p>
          <a:p>
            <a:r>
              <a:rPr lang="nb-NO" dirty="0" smtClean="0"/>
              <a:t>EU: COM to make </a:t>
            </a:r>
            <a:r>
              <a:rPr lang="nb-NO" dirty="0" err="1" smtClean="0"/>
              <a:t>proposal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ETS </a:t>
            </a:r>
            <a:r>
              <a:rPr lang="nb-NO" dirty="0" err="1" smtClean="0"/>
              <a:t>early</a:t>
            </a:r>
            <a:r>
              <a:rPr lang="nb-NO" dirty="0" smtClean="0"/>
              <a:t> in 2017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ICAO MBM – </a:t>
            </a:r>
            <a:r>
              <a:rPr lang="nb-NO" dirty="0" err="1" smtClean="0"/>
              <a:t>Conclusions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An </a:t>
            </a:r>
            <a:r>
              <a:rPr lang="nb-NO" dirty="0" err="1" smtClean="0"/>
              <a:t>important</a:t>
            </a:r>
            <a:r>
              <a:rPr lang="nb-NO" dirty="0" smtClean="0"/>
              <a:t> first </a:t>
            </a:r>
            <a:r>
              <a:rPr lang="nb-NO" dirty="0" err="1" smtClean="0"/>
              <a:t>step</a:t>
            </a:r>
            <a:r>
              <a:rPr lang="nb-NO" dirty="0" smtClean="0"/>
              <a:t> and a </a:t>
            </a:r>
            <a:r>
              <a:rPr lang="nb-NO" dirty="0" err="1" smtClean="0"/>
              <a:t>skilfully</a:t>
            </a:r>
            <a:r>
              <a:rPr lang="nb-NO" dirty="0" smtClean="0"/>
              <a:t> </a:t>
            </a:r>
            <a:r>
              <a:rPr lang="nb-NO" dirty="0" err="1" smtClean="0"/>
              <a:t>drafted</a:t>
            </a:r>
            <a:r>
              <a:rPr lang="nb-NO" dirty="0" smtClean="0"/>
              <a:t> </a:t>
            </a:r>
            <a:r>
              <a:rPr lang="nb-NO" dirty="0" err="1" smtClean="0"/>
              <a:t>compromise</a:t>
            </a:r>
            <a:endParaRPr lang="nb-NO" dirty="0" smtClean="0"/>
          </a:p>
          <a:p>
            <a:r>
              <a:rPr lang="nb-NO" dirty="0" smtClean="0"/>
              <a:t>First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kind</a:t>
            </a:r>
            <a:r>
              <a:rPr lang="nb-NO" dirty="0" smtClean="0"/>
              <a:t> </a:t>
            </a:r>
            <a:r>
              <a:rPr lang="nb-NO" dirty="0" err="1" smtClean="0"/>
              <a:t>sector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endParaRPr lang="nb-NO" dirty="0" smtClean="0"/>
          </a:p>
          <a:p>
            <a:r>
              <a:rPr lang="nb-NO" dirty="0" err="1" smtClean="0"/>
              <a:t>Would</a:t>
            </a:r>
            <a:r>
              <a:rPr lang="nb-NO" dirty="0" smtClean="0"/>
              <a:t> have </a:t>
            </a:r>
            <a:r>
              <a:rPr lang="nb-NO" dirty="0" err="1" smtClean="0"/>
              <a:t>preferred</a:t>
            </a:r>
            <a:r>
              <a:rPr lang="nb-NO" dirty="0" smtClean="0"/>
              <a:t> to </a:t>
            </a:r>
            <a:r>
              <a:rPr lang="nb-NO" dirty="0" err="1" smtClean="0"/>
              <a:t>see</a:t>
            </a:r>
            <a:r>
              <a:rPr lang="nb-NO" dirty="0" smtClean="0"/>
              <a:t> more </a:t>
            </a:r>
            <a:r>
              <a:rPr lang="nb-NO" dirty="0" err="1" smtClean="0"/>
              <a:t>ambition</a:t>
            </a:r>
            <a:endParaRPr lang="nb-NO" dirty="0"/>
          </a:p>
          <a:p>
            <a:r>
              <a:rPr lang="nb-NO" dirty="0" err="1" smtClean="0"/>
              <a:t>Review</a:t>
            </a:r>
            <a:r>
              <a:rPr lang="nb-NO" dirty="0" smtClean="0"/>
              <a:t> </a:t>
            </a:r>
            <a:r>
              <a:rPr lang="nb-NO" dirty="0" err="1" smtClean="0"/>
              <a:t>clause</a:t>
            </a:r>
            <a:r>
              <a:rPr lang="nb-NO" dirty="0" smtClean="0"/>
              <a:t> </a:t>
            </a:r>
            <a:r>
              <a:rPr lang="nb-NO" dirty="0" err="1" smtClean="0"/>
              <a:t>allows</a:t>
            </a:r>
            <a:r>
              <a:rPr lang="nb-NO" dirty="0" smtClean="0"/>
              <a:t> for </a:t>
            </a:r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ambition</a:t>
            </a:r>
            <a:r>
              <a:rPr lang="nb-NO" dirty="0" smtClean="0"/>
              <a:t> over time</a:t>
            </a:r>
          </a:p>
          <a:p>
            <a:r>
              <a:rPr lang="nb-NO" dirty="0" smtClean="0"/>
              <a:t>66 States so far </a:t>
            </a:r>
            <a:r>
              <a:rPr lang="nb-NO" dirty="0" err="1" smtClean="0"/>
              <a:t>signed</a:t>
            </a:r>
            <a:r>
              <a:rPr lang="nb-NO" dirty="0" smtClean="0"/>
              <a:t> up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voluntary</a:t>
            </a:r>
            <a:r>
              <a:rPr lang="nb-NO" dirty="0" smtClean="0"/>
              <a:t> </a:t>
            </a:r>
            <a:r>
              <a:rPr lang="nb-NO" dirty="0" err="1" smtClean="0"/>
              <a:t>phases</a:t>
            </a:r>
            <a:endParaRPr lang="nb-NO" dirty="0" smtClean="0"/>
          </a:p>
          <a:p>
            <a:r>
              <a:rPr lang="nb-NO" dirty="0" smtClean="0"/>
              <a:t>ICAO </a:t>
            </a:r>
            <a:r>
              <a:rPr lang="nb-NO" dirty="0" err="1" smtClean="0"/>
              <a:t>standing</a:t>
            </a:r>
            <a:r>
              <a:rPr lang="nb-NO" dirty="0" smtClean="0"/>
              <a:t> up to </a:t>
            </a:r>
            <a:r>
              <a:rPr lang="nb-NO" dirty="0" err="1" smtClean="0"/>
              <a:t>challenge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Responding</a:t>
            </a:r>
            <a:r>
              <a:rPr lang="nb-NO" dirty="0" smtClean="0"/>
              <a:t> to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Paris </a:t>
            </a:r>
            <a:r>
              <a:rPr lang="nb-NO" dirty="0" err="1" smtClean="0"/>
              <a:t>agreement</a:t>
            </a:r>
            <a:endParaRPr lang="nb-NO" dirty="0" smtClean="0"/>
          </a:p>
          <a:p>
            <a:r>
              <a:rPr lang="nb-NO" dirty="0" err="1" smtClean="0"/>
              <a:t>Difficult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remaining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9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Setting </a:t>
            </a:r>
            <a:r>
              <a:rPr lang="nb-NO" dirty="0" err="1" smtClean="0"/>
              <a:t>the</a:t>
            </a:r>
            <a:r>
              <a:rPr lang="nb-NO" dirty="0" smtClean="0"/>
              <a:t> scene – </a:t>
            </a:r>
            <a:r>
              <a:rPr lang="nb-NO" dirty="0" err="1" smtClean="0"/>
              <a:t>the</a:t>
            </a:r>
            <a:r>
              <a:rPr lang="nb-NO" dirty="0" smtClean="0"/>
              <a:t> global </a:t>
            </a:r>
            <a:r>
              <a:rPr lang="nb-NO" dirty="0" err="1" smtClean="0"/>
              <a:t>aviation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Considerable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 in global </a:t>
            </a:r>
            <a:r>
              <a:rPr lang="nb-NO" dirty="0" err="1" smtClean="0"/>
              <a:t>aviation</a:t>
            </a:r>
            <a:endParaRPr lang="nb-NO" dirty="0" smtClean="0"/>
          </a:p>
          <a:p>
            <a:r>
              <a:rPr lang="nb-NO" dirty="0" smtClean="0"/>
              <a:t>+ 6,5 % in </a:t>
            </a:r>
            <a:r>
              <a:rPr lang="nb-NO" dirty="0" err="1" smtClean="0"/>
              <a:t>passengers</a:t>
            </a:r>
            <a:r>
              <a:rPr lang="nb-NO" dirty="0" smtClean="0"/>
              <a:t> in 2015 </a:t>
            </a:r>
            <a:r>
              <a:rPr lang="nb-NO" dirty="0" err="1" smtClean="0"/>
              <a:t>compared</a:t>
            </a:r>
            <a:r>
              <a:rPr lang="nb-NO" dirty="0" smtClean="0"/>
              <a:t> to 2014</a:t>
            </a:r>
          </a:p>
          <a:p>
            <a:r>
              <a:rPr lang="nb-NO" dirty="0" err="1" smtClean="0"/>
              <a:t>Highest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 rate </a:t>
            </a:r>
            <a:r>
              <a:rPr lang="nb-NO" dirty="0" err="1" smtClean="0"/>
              <a:t>since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financial</a:t>
            </a:r>
            <a:r>
              <a:rPr lang="nb-NO" dirty="0" smtClean="0"/>
              <a:t> </a:t>
            </a:r>
            <a:r>
              <a:rPr lang="nb-NO" dirty="0" err="1" smtClean="0"/>
              <a:t>crisis</a:t>
            </a:r>
            <a:endParaRPr lang="nb-NO" dirty="0" smtClean="0"/>
          </a:p>
          <a:p>
            <a:r>
              <a:rPr lang="nb-NO" dirty="0" smtClean="0"/>
              <a:t>All parts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r>
              <a:rPr lang="nb-NO" dirty="0" smtClean="0"/>
              <a:t> show </a:t>
            </a:r>
            <a:r>
              <a:rPr lang="nb-NO" dirty="0" err="1" smtClean="0"/>
              <a:t>growth</a:t>
            </a:r>
            <a:endParaRPr lang="nb-NO" dirty="0" smtClean="0"/>
          </a:p>
          <a:p>
            <a:r>
              <a:rPr lang="nb-NO" dirty="0" err="1" smtClean="0"/>
              <a:t>Strongest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 in </a:t>
            </a:r>
            <a:r>
              <a:rPr lang="nb-NO" dirty="0" err="1" smtClean="0"/>
              <a:t>emerging</a:t>
            </a:r>
            <a:r>
              <a:rPr lang="nb-NO" dirty="0" smtClean="0"/>
              <a:t> </a:t>
            </a:r>
            <a:r>
              <a:rPr lang="nb-NO" dirty="0" err="1" smtClean="0"/>
              <a:t>markets</a:t>
            </a:r>
            <a:r>
              <a:rPr lang="nb-NO" dirty="0" smtClean="0"/>
              <a:t> (India + 20%)</a:t>
            </a:r>
          </a:p>
          <a:p>
            <a:r>
              <a:rPr lang="nb-NO" dirty="0" smtClean="0"/>
              <a:t>Growth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in Africa, Europe, and North-America</a:t>
            </a:r>
          </a:p>
          <a:p>
            <a:r>
              <a:rPr lang="nb-NO" dirty="0" err="1" smtClean="0"/>
              <a:t>Ticket</a:t>
            </a:r>
            <a:r>
              <a:rPr lang="nb-NO" dirty="0" smtClean="0"/>
              <a:t> sales "</a:t>
            </a:r>
            <a:r>
              <a:rPr lang="nb-NO" dirty="0" err="1" smtClean="0"/>
              <a:t>fuelled</a:t>
            </a:r>
            <a:r>
              <a:rPr lang="nb-NO" dirty="0" smtClean="0"/>
              <a:t>" by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</a:t>
            </a:r>
            <a:r>
              <a:rPr lang="nb-NO" dirty="0" err="1" smtClean="0"/>
              <a:t>prices</a:t>
            </a:r>
            <a:r>
              <a:rPr lang="nb-NO" dirty="0" smtClean="0"/>
              <a:t> and </a:t>
            </a:r>
            <a:r>
              <a:rPr lang="nb-NO" dirty="0" err="1" smtClean="0"/>
              <a:t>lower</a:t>
            </a:r>
            <a:r>
              <a:rPr lang="nb-NO" dirty="0" smtClean="0"/>
              <a:t> fares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9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1510106" y="452672"/>
          <a:ext cx="9157894" cy="567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510106" y="452672"/>
          <a:ext cx="9157894" cy="567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1510106" y="452672"/>
          <a:ext cx="9157894" cy="567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510106" y="452672"/>
          <a:ext cx="9157894" cy="567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7158" name="Title 1"/>
          <p:cNvSpPr>
            <a:spLocks noGrp="1"/>
          </p:cNvSpPr>
          <p:nvPr>
            <p:ph type="title"/>
          </p:nvPr>
        </p:nvSpPr>
        <p:spPr bwMode="auto">
          <a:xfrm>
            <a:off x="5303839" y="0"/>
            <a:ext cx="5367337" cy="102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19088" algn="l" eaLnBrk="1" hangingPunct="1"/>
            <a:r>
              <a:rPr lang="en-US" altLang="nb-NO" sz="2800" b="1">
                <a:solidFill>
                  <a:srgbClr val="C40075"/>
                </a:solidFill>
              </a:rPr>
              <a:t>Air Transport Development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51763" y="4581525"/>
            <a:ext cx="1979612" cy="96043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54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400" dirty="0">
                <a:solidFill>
                  <a:srgbClr val="002060"/>
                </a:solidFill>
              </a:rPr>
              <a:t>5.8</a:t>
            </a:r>
            <a:r>
              <a:rPr lang="en-CA" sz="1600" dirty="0">
                <a:solidFill>
                  <a:srgbClr val="002060"/>
                </a:solidFill>
              </a:rPr>
              <a:t> trillion </a:t>
            </a:r>
            <a:r>
              <a:rPr lang="en-US" sz="1600" dirty="0">
                <a:solidFill>
                  <a:srgbClr val="002060"/>
                </a:solidFill>
              </a:rPr>
              <a:t>RPK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16950" y="4508501"/>
            <a:ext cx="1328738" cy="1241425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dirty="0">
                <a:solidFill>
                  <a:srgbClr val="92D050"/>
                </a:solidFill>
              </a:rPr>
              <a:t>+5.5%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rgbClr val="92D050"/>
                </a:solidFill>
              </a:rPr>
              <a:t>growth rate </a:t>
            </a:r>
            <a:r>
              <a:rPr lang="en-CA" sz="800" i="1" dirty="0">
                <a:solidFill>
                  <a:srgbClr val="92D050"/>
                </a:solidFill>
              </a:rPr>
              <a:t>vs. </a:t>
            </a:r>
            <a:r>
              <a:rPr lang="en-CA" sz="800" dirty="0">
                <a:solidFill>
                  <a:srgbClr val="92D050"/>
                </a:solidFill>
              </a:rPr>
              <a:t>2012</a:t>
            </a:r>
            <a:endParaRPr lang="en-CA" sz="100" dirty="0">
              <a:solidFill>
                <a:srgbClr val="92D05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731375" y="2187575"/>
            <a:ext cx="0" cy="2400300"/>
          </a:xfrm>
          <a:prstGeom prst="straightConnector1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9661526" y="1892301"/>
            <a:ext cx="138113" cy="296863"/>
          </a:xfrm>
          <a:prstGeom prst="ellipse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2525" y="5964238"/>
            <a:ext cx="4495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Scheduled commercial traffic</a:t>
            </a:r>
            <a:endParaRPr lang="en-US" sz="10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6525" y="6143626"/>
            <a:ext cx="424815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Total (international and domestic) services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6143625"/>
            <a:ext cx="47879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i="1" u="sng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Source</a:t>
            </a:r>
            <a:r>
              <a:rPr lang="en-GB" sz="1050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: ICAO Annual Reports of the Council (preliminary figures)</a:t>
            </a:r>
          </a:p>
        </p:txBody>
      </p:sp>
      <p:sp>
        <p:nvSpPr>
          <p:cNvPr id="17716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524626"/>
            <a:ext cx="28448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79D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68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68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68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68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68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68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68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0423A2-6B30-4366-8DCE-B43F98F0C9FF}" type="slidenum">
              <a:rPr lang="en-CA" altLang="nb-NO" sz="10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CA" altLang="nb-NO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225136" cy="1143000"/>
          </a:xfrm>
        </p:spPr>
        <p:txBody>
          <a:bodyPr/>
          <a:lstStyle/>
          <a:p>
            <a:r>
              <a:rPr lang="nb-NO" dirty="0" smtClean="0"/>
              <a:t>Global </a:t>
            </a:r>
            <a:r>
              <a:rPr lang="nb-NO" dirty="0" err="1" smtClean="0"/>
              <a:t>aviation</a:t>
            </a:r>
            <a:r>
              <a:rPr lang="nb-NO" dirty="0" smtClean="0"/>
              <a:t> </a:t>
            </a:r>
            <a:r>
              <a:rPr lang="nb-NO" dirty="0" err="1" smtClean="0"/>
              <a:t>market</a:t>
            </a:r>
            <a:r>
              <a:rPr lang="nb-NO" dirty="0" smtClean="0"/>
              <a:t>: </a:t>
            </a:r>
            <a:r>
              <a:rPr lang="nb-NO" dirty="0" err="1" smtClean="0"/>
              <a:t>Increase</a:t>
            </a:r>
            <a:r>
              <a:rPr lang="nb-NO" dirty="0" smtClean="0"/>
              <a:t> in </a:t>
            </a:r>
            <a:r>
              <a:rPr lang="nb-NO" dirty="0" err="1" smtClean="0"/>
              <a:t>demand</a:t>
            </a:r>
            <a:r>
              <a:rPr lang="nb-NO" dirty="0" smtClean="0"/>
              <a:t>/</a:t>
            </a:r>
            <a:r>
              <a:rPr lang="nb-NO" dirty="0" err="1" smtClean="0"/>
              <a:t>traffic</a:t>
            </a:r>
            <a:r>
              <a:rPr lang="nb-NO" dirty="0" smtClean="0"/>
              <a:t> and falling fares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401" y="1593432"/>
            <a:ext cx="8059611" cy="452362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– global </a:t>
            </a:r>
            <a:r>
              <a:rPr lang="nb-NO" dirty="0" err="1" smtClean="0"/>
              <a:t>aviation</a:t>
            </a:r>
            <a:r>
              <a:rPr lang="nb-NO" dirty="0" smtClean="0"/>
              <a:t> and </a:t>
            </a:r>
            <a:r>
              <a:rPr lang="nb-NO" dirty="0" err="1" smtClean="0"/>
              <a:t>emissions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Aviation</a:t>
            </a:r>
            <a:r>
              <a:rPr lang="nb-NO" dirty="0" smtClean="0"/>
              <a:t> </a:t>
            </a:r>
            <a:r>
              <a:rPr lang="nb-NO" dirty="0" err="1" smtClean="0"/>
              <a:t>accounts</a:t>
            </a:r>
            <a:r>
              <a:rPr lang="nb-NO" dirty="0" smtClean="0"/>
              <a:t> for </a:t>
            </a:r>
            <a:r>
              <a:rPr lang="nb-NO" dirty="0" err="1" smtClean="0"/>
              <a:t>about</a:t>
            </a:r>
            <a:r>
              <a:rPr lang="nb-NO" dirty="0" smtClean="0"/>
              <a:t> 2% </a:t>
            </a:r>
            <a:r>
              <a:rPr lang="nb-NO" dirty="0" err="1" smtClean="0"/>
              <a:t>of</a:t>
            </a:r>
            <a:r>
              <a:rPr lang="nb-NO" dirty="0" smtClean="0"/>
              <a:t> global CO2 </a:t>
            </a:r>
            <a:r>
              <a:rPr lang="nb-NO" dirty="0" err="1" smtClean="0"/>
              <a:t>emissions</a:t>
            </a:r>
            <a:endParaRPr lang="nb-NO" dirty="0" smtClean="0"/>
          </a:p>
          <a:p>
            <a:r>
              <a:rPr lang="nb-NO" dirty="0" err="1" smtClean="0"/>
              <a:t>About</a:t>
            </a:r>
            <a:r>
              <a:rPr lang="nb-NO" dirty="0" smtClean="0"/>
              <a:t> 1,3 %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consider</a:t>
            </a:r>
            <a:r>
              <a:rPr lang="nb-NO" dirty="0" smtClean="0"/>
              <a:t> </a:t>
            </a:r>
            <a:r>
              <a:rPr lang="nb-NO" i="1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aviation</a:t>
            </a:r>
            <a:endParaRPr lang="nb-NO" dirty="0" smtClean="0"/>
          </a:p>
          <a:p>
            <a:r>
              <a:rPr lang="nb-NO" dirty="0" smtClean="0"/>
              <a:t>This </a:t>
            </a:r>
            <a:r>
              <a:rPr lang="nb-NO" dirty="0" err="1" smtClean="0"/>
              <a:t>figure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double by 2050</a:t>
            </a:r>
          </a:p>
          <a:p>
            <a:r>
              <a:rPr lang="nb-NO" dirty="0" err="1" smtClean="0"/>
              <a:t>Cause</a:t>
            </a:r>
            <a:r>
              <a:rPr lang="nb-NO" dirty="0" smtClean="0"/>
              <a:t>: Growth rate and </a:t>
            </a:r>
            <a:r>
              <a:rPr lang="nb-NO" dirty="0" err="1" smtClean="0"/>
              <a:t>decarbonisation</a:t>
            </a:r>
            <a:r>
              <a:rPr lang="nb-NO" dirty="0" smtClean="0"/>
              <a:t> in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sectors</a:t>
            </a:r>
            <a:endParaRPr lang="nb-NO" dirty="0" smtClean="0"/>
          </a:p>
          <a:p>
            <a:r>
              <a:rPr lang="nb-NO" dirty="0" err="1" smtClean="0"/>
              <a:t>Improvements</a:t>
            </a:r>
            <a:r>
              <a:rPr lang="nb-NO" dirty="0" smtClean="0"/>
              <a:t> </a:t>
            </a:r>
            <a:r>
              <a:rPr lang="nb-NO" dirty="0" err="1" smtClean="0"/>
              <a:t>technological</a:t>
            </a:r>
            <a:r>
              <a:rPr lang="nb-NO" dirty="0" smtClean="0"/>
              <a:t>/</a:t>
            </a:r>
            <a:r>
              <a:rPr lang="nb-NO" dirty="0" err="1" smtClean="0"/>
              <a:t>operational</a:t>
            </a:r>
            <a:r>
              <a:rPr lang="nb-NO" dirty="0" smtClean="0"/>
              <a:t>/alternative </a:t>
            </a:r>
            <a:r>
              <a:rPr lang="nb-NO" dirty="0" err="1" smtClean="0"/>
              <a:t>fuels</a:t>
            </a:r>
            <a:endParaRPr lang="nb-NO" dirty="0" smtClean="0"/>
          </a:p>
          <a:p>
            <a:r>
              <a:rPr lang="nb-NO" dirty="0" err="1" smtClean="0"/>
              <a:t>Significant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and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Aviation</a:t>
            </a:r>
            <a:r>
              <a:rPr lang="nb-NO" dirty="0" smtClean="0"/>
              <a:t> – </a:t>
            </a:r>
            <a:r>
              <a:rPr lang="nb-NO" dirty="0" err="1" smtClean="0"/>
              <a:t>particularly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  <a:r>
              <a:rPr lang="nb-NO" dirty="0" err="1" smtClean="0"/>
              <a:t>consuming</a:t>
            </a:r>
            <a:r>
              <a:rPr lang="nb-NO" dirty="0" smtClean="0"/>
              <a:t> </a:t>
            </a:r>
            <a:r>
              <a:rPr lang="nb-NO" dirty="0" err="1" smtClean="0"/>
              <a:t>activity</a:t>
            </a:r>
            <a:endParaRPr lang="nb-NO" dirty="0"/>
          </a:p>
          <a:p>
            <a:r>
              <a:rPr lang="nb-NO" dirty="0" smtClean="0"/>
              <a:t>More dependent </a:t>
            </a:r>
            <a:r>
              <a:rPr lang="nb-NO" dirty="0" err="1" smtClean="0"/>
              <a:t>on</a:t>
            </a:r>
            <a:r>
              <a:rPr lang="nb-NO" dirty="0" smtClean="0"/>
              <a:t> fossil </a:t>
            </a:r>
            <a:r>
              <a:rPr lang="nb-NO" dirty="0" err="1" smtClean="0"/>
              <a:t>fuels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sectors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198950" y="260648"/>
            <a:ext cx="9793225" cy="1143000"/>
          </a:xfrm>
        </p:spPr>
        <p:txBody>
          <a:bodyPr/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– ICAO and </a:t>
            </a:r>
            <a:r>
              <a:rPr lang="nb-NO" dirty="0" err="1" smtClean="0"/>
              <a:t>the</a:t>
            </a:r>
            <a:r>
              <a:rPr lang="nb-NO" dirty="0" smtClean="0"/>
              <a:t> MBM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International </a:t>
            </a:r>
            <a:r>
              <a:rPr lang="nb-NO" dirty="0" err="1" smtClean="0"/>
              <a:t>aviation</a:t>
            </a:r>
            <a:r>
              <a:rPr lang="nb-NO" dirty="0" smtClean="0"/>
              <a:t> CO2 </a:t>
            </a:r>
            <a:r>
              <a:rPr lang="nb-NO" dirty="0" err="1" smtClean="0"/>
              <a:t>emissions</a:t>
            </a:r>
            <a:r>
              <a:rPr lang="nb-NO" dirty="0" smtClean="0"/>
              <a:t> – ICAO </a:t>
            </a:r>
            <a:r>
              <a:rPr lang="nb-NO" dirty="0" err="1" smtClean="0"/>
              <a:t>since</a:t>
            </a:r>
            <a:r>
              <a:rPr lang="nb-NO" dirty="0" smtClean="0"/>
              <a:t> 1997</a:t>
            </a:r>
          </a:p>
          <a:p>
            <a:r>
              <a:rPr lang="nb-NO" dirty="0" smtClean="0"/>
              <a:t>Aircraft – </a:t>
            </a:r>
            <a:r>
              <a:rPr lang="nb-NO" dirty="0" err="1" smtClean="0"/>
              <a:t>moving</a:t>
            </a:r>
            <a:r>
              <a:rPr lang="nb-NO" dirty="0" smtClean="0"/>
              <a:t> </a:t>
            </a:r>
            <a:r>
              <a:rPr lang="nb-NO" dirty="0" err="1" smtClean="0"/>
              <a:t>assets</a:t>
            </a:r>
            <a:r>
              <a:rPr lang="nb-NO" dirty="0" smtClean="0"/>
              <a:t> = cross-border </a:t>
            </a:r>
            <a:r>
              <a:rPr lang="nb-NO" dirty="0" err="1" smtClean="0"/>
              <a:t>activity</a:t>
            </a:r>
            <a:r>
              <a:rPr lang="nb-NO" dirty="0" smtClean="0"/>
              <a:t> (</a:t>
            </a:r>
            <a:r>
              <a:rPr lang="nb-NO" dirty="0" err="1" smtClean="0"/>
              <a:t>cannot</a:t>
            </a:r>
            <a:r>
              <a:rPr lang="nb-NO" dirty="0" smtClean="0"/>
              <a:t> be </a:t>
            </a:r>
            <a:r>
              <a:rPr lang="nb-NO" dirty="0" err="1" smtClean="0"/>
              <a:t>attributed</a:t>
            </a:r>
            <a:r>
              <a:rPr lang="nb-NO" dirty="0" smtClean="0"/>
              <a:t> to a single State)</a:t>
            </a:r>
          </a:p>
          <a:p>
            <a:r>
              <a:rPr lang="nb-NO" dirty="0" smtClean="0"/>
              <a:t>ICAO taking </a:t>
            </a:r>
            <a:r>
              <a:rPr lang="nb-NO" dirty="0" err="1" smtClean="0"/>
              <a:t>measures</a:t>
            </a:r>
            <a:r>
              <a:rPr lang="nb-NO" dirty="0" smtClean="0"/>
              <a:t> "Basket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measures</a:t>
            </a:r>
            <a:r>
              <a:rPr lang="nb-NO" dirty="0" smtClean="0"/>
              <a:t>"</a:t>
            </a:r>
          </a:p>
          <a:p>
            <a:r>
              <a:rPr lang="nb-NO" dirty="0" smtClean="0"/>
              <a:t>A38 – 2013: A global MBM to be </a:t>
            </a:r>
            <a:r>
              <a:rPr lang="nb-NO" dirty="0" err="1" smtClean="0"/>
              <a:t>developed</a:t>
            </a:r>
            <a:r>
              <a:rPr lang="nb-NO" dirty="0" smtClean="0"/>
              <a:t> </a:t>
            </a:r>
            <a:r>
              <a:rPr lang="nb-NO" dirty="0" err="1" smtClean="0"/>
              <a:t>towards</a:t>
            </a:r>
            <a:r>
              <a:rPr lang="nb-NO" dirty="0" smtClean="0"/>
              <a:t> A39-2016</a:t>
            </a:r>
          </a:p>
          <a:p>
            <a:r>
              <a:rPr lang="nb-NO" dirty="0" smtClean="0"/>
              <a:t>Global Market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Measure</a:t>
            </a:r>
            <a:r>
              <a:rPr lang="nb-NO" dirty="0" smtClean="0"/>
              <a:t> </a:t>
            </a:r>
            <a:r>
              <a:rPr lang="nb-NO" dirty="0" err="1" smtClean="0"/>
              <a:t>foreseen</a:t>
            </a:r>
            <a:r>
              <a:rPr lang="nb-NO" dirty="0" smtClean="0"/>
              <a:t> as a "gap filler" </a:t>
            </a:r>
            <a:r>
              <a:rPr lang="nb-NO" dirty="0" err="1" smtClean="0"/>
              <a:t>until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measures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full </a:t>
            </a:r>
            <a:r>
              <a:rPr lang="nb-NO" dirty="0" err="1" smtClean="0"/>
              <a:t>effect</a:t>
            </a:r>
            <a:r>
              <a:rPr lang="nb-NO" dirty="0" smtClean="0"/>
              <a:t> to </a:t>
            </a:r>
            <a:r>
              <a:rPr lang="nb-NO" dirty="0" err="1" smtClean="0"/>
              <a:t>reach</a:t>
            </a:r>
            <a:r>
              <a:rPr lang="nb-NO" dirty="0" smtClean="0"/>
              <a:t> CBNG 2020</a:t>
            </a:r>
          </a:p>
          <a:p>
            <a:r>
              <a:rPr lang="nb-NO" dirty="0" smtClean="0"/>
              <a:t>2015: Paris Agreement – </a:t>
            </a:r>
            <a:r>
              <a:rPr lang="nb-NO" dirty="0" err="1" smtClean="0"/>
              <a:t>expression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strong</a:t>
            </a:r>
            <a:r>
              <a:rPr lang="nb-NO" dirty="0" smtClean="0"/>
              <a:t>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ambition</a:t>
            </a:r>
            <a:endParaRPr lang="nb-NO" dirty="0" smtClean="0"/>
          </a:p>
          <a:p>
            <a:r>
              <a:rPr lang="nb-NO" dirty="0" smtClean="0"/>
              <a:t>2015: Draft Resolution </a:t>
            </a:r>
            <a:r>
              <a:rPr lang="nb-NO" dirty="0" err="1" smtClean="0"/>
              <a:t>text</a:t>
            </a:r>
            <a:r>
              <a:rPr lang="nb-NO" dirty="0" smtClean="0"/>
              <a:t> for a MBM </a:t>
            </a:r>
            <a:r>
              <a:rPr lang="nb-NO" dirty="0" err="1" smtClean="0"/>
              <a:t>proposed</a:t>
            </a:r>
            <a:r>
              <a:rPr lang="nb-NO" dirty="0" smtClean="0"/>
              <a:t> by ICAO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Preparatory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leading</a:t>
            </a:r>
            <a:r>
              <a:rPr lang="nb-NO" dirty="0" smtClean="0"/>
              <a:t> up to </a:t>
            </a:r>
            <a:r>
              <a:rPr lang="nb-NO" dirty="0" err="1" smtClean="0"/>
              <a:t>the</a:t>
            </a:r>
            <a:r>
              <a:rPr lang="nb-NO" dirty="0" smtClean="0"/>
              <a:t> ICAO Assembly 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ICAO draft </a:t>
            </a:r>
            <a:r>
              <a:rPr lang="nb-NO" dirty="0" err="1" smtClean="0"/>
              <a:t>resolution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proposal</a:t>
            </a:r>
            <a:r>
              <a:rPr lang="nb-NO" dirty="0" smtClean="0"/>
              <a:t> </a:t>
            </a:r>
            <a:r>
              <a:rPr lang="nb-NO" dirty="0" err="1" smtClean="0"/>
              <a:t>subject</a:t>
            </a:r>
            <a:r>
              <a:rPr lang="nb-NO" dirty="0" smtClean="0"/>
              <a:t> to </a:t>
            </a:r>
            <a:r>
              <a:rPr lang="nb-NO" dirty="0" err="1" smtClean="0"/>
              <a:t>considerable</a:t>
            </a:r>
            <a:r>
              <a:rPr lang="nb-NO" dirty="0" smtClean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 </a:t>
            </a:r>
            <a:r>
              <a:rPr lang="nb-NO" dirty="0" err="1" smtClean="0"/>
              <a:t>discusssions</a:t>
            </a:r>
            <a:r>
              <a:rPr lang="nb-NO" dirty="0" smtClean="0"/>
              <a:t>/</a:t>
            </a:r>
            <a:r>
              <a:rPr lang="nb-NO" dirty="0" err="1" smtClean="0"/>
              <a:t>negotiations</a:t>
            </a:r>
            <a:r>
              <a:rPr lang="nb-NO" dirty="0" smtClean="0"/>
              <a:t>/</a:t>
            </a:r>
            <a:r>
              <a:rPr lang="nb-NO" dirty="0" err="1" smtClean="0"/>
              <a:t>consultations</a:t>
            </a:r>
            <a:r>
              <a:rPr lang="nb-NO" dirty="0" smtClean="0"/>
              <a:t> in 2016</a:t>
            </a:r>
          </a:p>
          <a:p>
            <a:r>
              <a:rPr lang="nb-NO" dirty="0" smtClean="0"/>
              <a:t>ICAO Council </a:t>
            </a:r>
            <a:r>
              <a:rPr lang="nb-NO" dirty="0" err="1" smtClean="0"/>
              <a:t>discussions</a:t>
            </a:r>
            <a:endParaRPr lang="nb-NO" dirty="0" smtClean="0"/>
          </a:p>
          <a:p>
            <a:r>
              <a:rPr lang="nb-NO" dirty="0" smtClean="0"/>
              <a:t>ICAO "Global </a:t>
            </a:r>
            <a:r>
              <a:rPr lang="nb-NO" dirty="0" err="1" smtClean="0"/>
              <a:t>Aviation</a:t>
            </a:r>
            <a:r>
              <a:rPr lang="nb-NO" dirty="0" smtClean="0"/>
              <a:t> </a:t>
            </a:r>
            <a:r>
              <a:rPr lang="nb-NO" dirty="0" err="1" smtClean="0"/>
              <a:t>Dialogues</a:t>
            </a:r>
            <a:r>
              <a:rPr lang="nb-NO" dirty="0" smtClean="0"/>
              <a:t>" – (</a:t>
            </a:r>
            <a:r>
              <a:rPr lang="nb-NO" dirty="0" err="1" smtClean="0"/>
              <a:t>GLADs</a:t>
            </a:r>
            <a:r>
              <a:rPr lang="nb-NO" dirty="0" smtClean="0"/>
              <a:t>) </a:t>
            </a:r>
            <a:r>
              <a:rPr lang="nb-NO" dirty="0" err="1" smtClean="0"/>
              <a:t>with</a:t>
            </a:r>
            <a:r>
              <a:rPr lang="nb-NO" dirty="0" smtClean="0"/>
              <a:t> stakeholders in </a:t>
            </a:r>
            <a:r>
              <a:rPr lang="nb-NO" dirty="0" err="1" smtClean="0"/>
              <a:t>the</a:t>
            </a:r>
            <a:r>
              <a:rPr lang="nb-NO" dirty="0" smtClean="0"/>
              <a:t> Regions</a:t>
            </a:r>
          </a:p>
          <a:p>
            <a:r>
              <a:rPr lang="nb-NO" dirty="0" smtClean="0"/>
              <a:t>An ICAO "High </a:t>
            </a:r>
            <a:r>
              <a:rPr lang="nb-NO" dirty="0"/>
              <a:t>L</a:t>
            </a:r>
            <a:r>
              <a:rPr lang="nb-NO" dirty="0" smtClean="0"/>
              <a:t>evel Group" </a:t>
            </a:r>
            <a:r>
              <a:rPr lang="nb-NO" dirty="0" err="1" smtClean="0"/>
              <a:t>consisting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selected</a:t>
            </a:r>
            <a:r>
              <a:rPr lang="nb-NO" dirty="0" smtClean="0"/>
              <a:t> </a:t>
            </a:r>
            <a:r>
              <a:rPr lang="nb-NO" dirty="0" err="1" smtClean="0"/>
              <a:t>states</a:t>
            </a:r>
            <a:endParaRPr lang="nb-NO" dirty="0" smtClean="0"/>
          </a:p>
          <a:p>
            <a:r>
              <a:rPr lang="nb-NO" dirty="0" smtClean="0"/>
              <a:t>" ICAO High </a:t>
            </a:r>
            <a:r>
              <a:rPr lang="nb-NO" dirty="0" err="1" smtClean="0"/>
              <a:t>level</a:t>
            </a:r>
            <a:r>
              <a:rPr lang="nb-NO" dirty="0" smtClean="0"/>
              <a:t> </a:t>
            </a:r>
            <a:r>
              <a:rPr lang="nb-NO" dirty="0" err="1" smtClean="0"/>
              <a:t>meeting</a:t>
            </a:r>
            <a:r>
              <a:rPr lang="nb-NO" dirty="0" smtClean="0"/>
              <a:t>" and "ICAO </a:t>
            </a:r>
            <a:r>
              <a:rPr lang="nb-NO" dirty="0" err="1" smtClean="0"/>
              <a:t>friends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president </a:t>
            </a:r>
            <a:r>
              <a:rPr lang="nb-NO" dirty="0" err="1" smtClean="0"/>
              <a:t>meeting</a:t>
            </a:r>
            <a:r>
              <a:rPr lang="nb-NO" dirty="0" smtClean="0"/>
              <a:t>" </a:t>
            </a:r>
            <a:r>
              <a:rPr lang="nb-NO" dirty="0" err="1" smtClean="0"/>
              <a:t>open</a:t>
            </a:r>
            <a:r>
              <a:rPr lang="nb-NO" dirty="0" smtClean="0"/>
              <a:t> to all </a:t>
            </a:r>
            <a:r>
              <a:rPr lang="nb-NO" dirty="0" err="1" smtClean="0"/>
              <a:t>states</a:t>
            </a:r>
            <a:endParaRPr lang="nb-NO" dirty="0" smtClean="0"/>
          </a:p>
          <a:p>
            <a:r>
              <a:rPr lang="nb-NO" dirty="0" smtClean="0"/>
              <a:t>Bilateral/multilateral </a:t>
            </a:r>
            <a:r>
              <a:rPr lang="nb-NO" dirty="0" err="1" smtClean="0"/>
              <a:t>discussions</a:t>
            </a:r>
            <a:r>
              <a:rPr lang="nb-NO" dirty="0" smtClean="0"/>
              <a:t>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ICAO </a:t>
            </a:r>
            <a:r>
              <a:rPr lang="nb-NO" dirty="0" err="1" smtClean="0"/>
              <a:t>context</a:t>
            </a:r>
            <a:endParaRPr lang="nb-NO" dirty="0"/>
          </a:p>
          <a:p>
            <a:r>
              <a:rPr lang="nb-NO" dirty="0" smtClean="0"/>
              <a:t>European </a:t>
            </a:r>
            <a:r>
              <a:rPr lang="nb-NO" dirty="0" err="1" smtClean="0"/>
              <a:t>Coordination</a:t>
            </a:r>
            <a:r>
              <a:rPr lang="nb-NO" dirty="0" smtClean="0"/>
              <a:t> – "</a:t>
            </a:r>
            <a:r>
              <a:rPr lang="nb-NO" dirty="0" err="1" smtClean="0"/>
              <a:t>the</a:t>
            </a:r>
            <a:r>
              <a:rPr lang="nb-NO" dirty="0" smtClean="0"/>
              <a:t> ECAC Bratislava </a:t>
            </a:r>
            <a:r>
              <a:rPr lang="nb-NO" dirty="0" err="1" smtClean="0"/>
              <a:t>declaration</a:t>
            </a:r>
            <a:r>
              <a:rPr lang="nb-NO" dirty="0" smtClean="0"/>
              <a:t>"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8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CORSIA – </a:t>
            </a:r>
            <a:r>
              <a:rPr lang="nb-NO" dirty="0" err="1" smtClean="0"/>
              <a:t>the</a:t>
            </a:r>
            <a:r>
              <a:rPr lang="nb-NO" dirty="0" smtClean="0"/>
              <a:t> ICAO </a:t>
            </a:r>
            <a:r>
              <a:rPr lang="nb-NO" dirty="0" err="1" smtClean="0"/>
              <a:t>market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measure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Preference</a:t>
            </a:r>
            <a:r>
              <a:rPr lang="nb-NO" dirty="0" smtClean="0"/>
              <a:t> for non-MBM </a:t>
            </a:r>
            <a:r>
              <a:rPr lang="nb-NO" dirty="0" err="1" smtClean="0"/>
              <a:t>measures</a:t>
            </a:r>
            <a:r>
              <a:rPr lang="nb-NO" dirty="0" smtClean="0"/>
              <a:t> (gap filler)</a:t>
            </a:r>
          </a:p>
          <a:p>
            <a:r>
              <a:rPr lang="nb-NO" dirty="0" smtClean="0"/>
              <a:t>Goal is CBNG </a:t>
            </a:r>
            <a:r>
              <a:rPr lang="nb-NO" dirty="0" err="1" smtClean="0"/>
              <a:t>growth</a:t>
            </a:r>
            <a:r>
              <a:rPr lang="nb-NO" dirty="0" smtClean="0"/>
              <a:t> from 2020</a:t>
            </a:r>
          </a:p>
          <a:p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domestic</a:t>
            </a:r>
            <a:r>
              <a:rPr lang="nb-NO" dirty="0" smtClean="0"/>
              <a:t> </a:t>
            </a:r>
            <a:r>
              <a:rPr lang="nb-NO" dirty="0" err="1" smtClean="0"/>
              <a:t>flights</a:t>
            </a:r>
            <a:r>
              <a:rPr lang="nb-NO" dirty="0" smtClean="0"/>
              <a:t> (</a:t>
            </a:r>
            <a:r>
              <a:rPr lang="nb-NO" i="1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flights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)</a:t>
            </a:r>
          </a:p>
          <a:p>
            <a:r>
              <a:rPr lang="nb-NO" dirty="0" smtClean="0"/>
              <a:t>Airlines </a:t>
            </a:r>
            <a:r>
              <a:rPr lang="nb-NO" dirty="0" err="1" smtClean="0"/>
              <a:t>buy</a:t>
            </a:r>
            <a:r>
              <a:rPr lang="nb-NO" dirty="0" smtClean="0"/>
              <a:t> </a:t>
            </a:r>
            <a:r>
              <a:rPr lang="nb-NO" dirty="0" err="1" smtClean="0"/>
              <a:t>emission</a:t>
            </a:r>
            <a:r>
              <a:rPr lang="nb-NO" dirty="0" smtClean="0"/>
              <a:t> units and </a:t>
            </a:r>
            <a:r>
              <a:rPr lang="nb-NO" dirty="0" err="1" smtClean="0"/>
              <a:t>thereby</a:t>
            </a:r>
            <a:r>
              <a:rPr lang="nb-NO" dirty="0" smtClean="0"/>
              <a:t> </a:t>
            </a:r>
            <a:r>
              <a:rPr lang="nb-NO" dirty="0" err="1" smtClean="0"/>
              <a:t>offsett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emissions</a:t>
            </a:r>
            <a:endParaRPr lang="nb-NO" dirty="0" smtClean="0"/>
          </a:p>
          <a:p>
            <a:r>
              <a:rPr lang="nb-NO" dirty="0" err="1" smtClean="0"/>
              <a:t>Emission</a:t>
            </a:r>
            <a:r>
              <a:rPr lang="nb-NO" dirty="0" smtClean="0"/>
              <a:t> units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purchased</a:t>
            </a:r>
            <a:r>
              <a:rPr lang="nb-NO" dirty="0" smtClean="0"/>
              <a:t> from </a:t>
            </a:r>
            <a:r>
              <a:rPr lang="nb-NO" dirty="0" err="1" smtClean="0"/>
              <a:t>eligible</a:t>
            </a:r>
            <a:r>
              <a:rPr lang="nb-NO" dirty="0" smtClean="0"/>
              <a:t> </a:t>
            </a:r>
            <a:r>
              <a:rPr lang="nb-NO" dirty="0" err="1" smtClean="0"/>
              <a:t>mechanisms</a:t>
            </a:r>
            <a:r>
              <a:rPr lang="nb-NO" dirty="0" smtClean="0"/>
              <a:t>/</a:t>
            </a:r>
            <a:r>
              <a:rPr lang="nb-NO" dirty="0" err="1" smtClean="0"/>
              <a:t>projects</a:t>
            </a:r>
            <a:r>
              <a:rPr lang="nb-NO" dirty="0" smtClean="0"/>
              <a:t>/</a:t>
            </a:r>
            <a:r>
              <a:rPr lang="nb-NO" dirty="0" err="1" smtClean="0"/>
              <a:t>programmes</a:t>
            </a:r>
            <a:r>
              <a:rPr lang="nb-NO" dirty="0" smtClean="0"/>
              <a:t> (Ex: CDM Paris Agreement)</a:t>
            </a:r>
          </a:p>
          <a:p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offsetting</a:t>
            </a:r>
            <a:r>
              <a:rPr lang="nb-NO" dirty="0" smtClean="0"/>
              <a:t> scenario 158 millions </a:t>
            </a:r>
            <a:r>
              <a:rPr lang="nb-NO" dirty="0" err="1" smtClean="0"/>
              <a:t>tonnes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Co2 to be offset in 2025 and 703 million </a:t>
            </a:r>
            <a:r>
              <a:rPr lang="nb-NO" dirty="0" err="1" smtClean="0"/>
              <a:t>tonnes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CO2 i 2040 (estimations by ICAO)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6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468052"/>
          </a:xfrm>
        </p:spPr>
        <p:txBody>
          <a:bodyPr/>
          <a:lstStyle/>
          <a:p>
            <a:r>
              <a:rPr lang="nb-NO" dirty="0" smtClean="0"/>
              <a:t>"Gap filler"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950" y="1019272"/>
            <a:ext cx="9434060" cy="4785992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nb-NO" smtClean="0"/>
              <a:t>25. mai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41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-pptmal_16-9_Engelsk">
  <a:themeElements>
    <a:clrScheme name="DSS - SD">
      <a:dk1>
        <a:sysClr val="windowText" lastClr="000000"/>
      </a:dk1>
      <a:lt1>
        <a:sysClr val="window" lastClr="FFFFFF"/>
      </a:lt1>
      <a:dk2>
        <a:srgbClr val="7AB800"/>
      </a:dk2>
      <a:lt2>
        <a:srgbClr val="EAE8E5"/>
      </a:lt2>
      <a:accent1>
        <a:srgbClr val="7AB800"/>
      </a:accent1>
      <a:accent2>
        <a:srgbClr val="64A0C8"/>
      </a:accent2>
      <a:accent3>
        <a:srgbClr val="8D817B"/>
      </a:accent3>
      <a:accent4>
        <a:srgbClr val="B6BF00"/>
      </a:accent4>
      <a:accent5>
        <a:srgbClr val="3F9C35"/>
      </a:accent5>
      <a:accent6>
        <a:srgbClr val="EADF00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86AF443-976C-4B10-923C-512866249448}" vid="{8F0D97F1-3910-49C7-84C7-1A52265792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SD-pptmal_16-9_Engelsk</Template>
  <TotalTime>292</TotalTime>
  <Words>1009</Words>
  <Application>Microsoft Office PowerPoint</Application>
  <PresentationFormat>Widescreen</PresentationFormat>
  <Paragraphs>149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SD-pptmal_16-9_Engelsk</vt:lpstr>
      <vt:lpstr>PowerPoint-presentasjon</vt:lpstr>
      <vt:lpstr>Setting the scene – the global aviation growth</vt:lpstr>
      <vt:lpstr>Air Transport Development</vt:lpstr>
      <vt:lpstr>Global aviation market: Increase in demand/traffic and falling fares</vt:lpstr>
      <vt:lpstr>Introduction – global aviation and emissions</vt:lpstr>
      <vt:lpstr>Introduction – ICAO and the MBM</vt:lpstr>
      <vt:lpstr>Preparatory work leading up to the ICAO Assembly </vt:lpstr>
      <vt:lpstr>CORSIA – the ICAO market based measure</vt:lpstr>
      <vt:lpstr>"Gap filler"</vt:lpstr>
      <vt:lpstr>CORSIA – some important paragraphs</vt:lpstr>
      <vt:lpstr>A39 - First Assembly debate (Ex. Committee)</vt:lpstr>
      <vt:lpstr>A39 - Second Assembly debate (Ex Committee)</vt:lpstr>
      <vt:lpstr>A39 – Final adoption (Ex Committee and plenary)</vt:lpstr>
      <vt:lpstr>MBM – More work to be done for ICAO and States</vt:lpstr>
      <vt:lpstr>ICAO MBM – Conclusions 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Koefoed Karl</dc:creator>
  <cp:lastModifiedBy>Risa, Hanne</cp:lastModifiedBy>
  <cp:revision>50</cp:revision>
  <cp:lastPrinted>2012-11-19T14:02:56Z</cp:lastPrinted>
  <dcterms:created xsi:type="dcterms:W3CDTF">2016-11-08T11:42:04Z</dcterms:created>
  <dcterms:modified xsi:type="dcterms:W3CDTF">2018-05-25T12:50:14Z</dcterms:modified>
</cp:coreProperties>
</file>