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4" r:id="rId3"/>
    <p:sldId id="266" r:id="rId4"/>
    <p:sldId id="265" r:id="rId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459F6-7F70-433C-9ABE-651529C4482F}" type="datetimeFigureOut">
              <a:rPr lang="sv-SE" smtClean="0"/>
              <a:pPr/>
              <a:t>2018-05-25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1E2D6-8713-4E27-B8C3-DAAE5B89C145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9" descr="top pp-framsida (kopia)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2FB413C4-742F-44DE-9C51-A49D1D44BF8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10" name="Picture 13" descr="TS_Sv_2V_RGB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0363" y="6165850"/>
            <a:ext cx="161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Rak 7"/>
          <p:cNvCxnSpPr>
            <a:cxnSpLocks noChangeShapeType="1"/>
          </p:cNvCxnSpPr>
          <p:nvPr userDrawn="1"/>
        </p:nvCxnSpPr>
        <p:spPr bwMode="auto">
          <a:xfrm>
            <a:off x="830263" y="5965825"/>
            <a:ext cx="7856537" cy="1588"/>
          </a:xfrm>
          <a:prstGeom prst="line">
            <a:avLst/>
          </a:prstGeom>
          <a:noFill/>
          <a:ln w="12700">
            <a:solidFill>
              <a:srgbClr val="4D4F53"/>
            </a:solidFill>
            <a:round/>
            <a:headEnd/>
            <a:tailEnd/>
          </a:ln>
        </p:spPr>
      </p:cxn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20000" y="1643050"/>
            <a:ext cx="7772400" cy="1133494"/>
          </a:xfrm>
          <a:prstGeom prst="rect">
            <a:avLst/>
          </a:prstGeom>
        </p:spPr>
        <p:txBody>
          <a:bodyPr anchor="b" anchorCtr="0"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20000" y="2890846"/>
            <a:ext cx="7781090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  <a:endParaRPr lang="sv-SE" dirty="0" smtClean="0"/>
          </a:p>
        </p:txBody>
      </p:sp>
      <p:sp>
        <p:nvSpPr>
          <p:cNvPr id="12" name="Platshållare för text 13"/>
          <p:cNvSpPr>
            <a:spLocks noGrp="1"/>
          </p:cNvSpPr>
          <p:nvPr>
            <p:ph idx="1"/>
          </p:nvPr>
        </p:nvSpPr>
        <p:spPr>
          <a:xfrm>
            <a:off x="720000" y="1342800"/>
            <a:ext cx="7966800" cy="437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000" indent="-34200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lang="sv-SE" sz="24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22800" indent="-25920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Char char="–"/>
              <a:defRPr lang="sv-SE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92800" indent="-25920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Char char="•"/>
              <a:defRPr lang="sv-S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66400" indent="-24120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Char char="–"/>
              <a:defRPr lang="sv-SE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46400" indent="-16920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90000"/>
              <a:buFont typeface="Arial" pitchFamily="34" charset="0"/>
              <a:buChar char="»"/>
              <a:defRPr lang="sv-SE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utan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  <a:endParaRPr lang="sv-SE" dirty="0" smtClean="0"/>
          </a:p>
        </p:txBody>
      </p:sp>
      <p:sp>
        <p:nvSpPr>
          <p:cNvPr id="12" name="Platshållare för text 13"/>
          <p:cNvSpPr>
            <a:spLocks noGrp="1"/>
          </p:cNvSpPr>
          <p:nvPr>
            <p:ph idx="1"/>
          </p:nvPr>
        </p:nvSpPr>
        <p:spPr>
          <a:xfrm>
            <a:off x="720000" y="1342800"/>
            <a:ext cx="7966800" cy="437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85000"/>
              <a:buFont typeface="Arial" pitchFamily="34" charset="0"/>
              <a:buNone/>
              <a:defRPr lang="sv-SE" sz="24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None/>
              <a:defRPr lang="sv-SE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None/>
              <a:defRPr lang="sv-S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None/>
              <a:defRPr lang="sv-SE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90000"/>
              <a:buFont typeface="Arial" pitchFamily="34" charset="0"/>
              <a:buNone/>
              <a:tabLst/>
              <a:defRPr lang="sv-SE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20000" y="1342800"/>
            <a:ext cx="3923438" cy="43704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86314" y="1342800"/>
            <a:ext cx="3900486" cy="43704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  <a:endParaRPr lang="sv-SE" dirty="0" smtClean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0000" y="1342800"/>
            <a:ext cx="39240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788000" y="1342800"/>
            <a:ext cx="39024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sz="half" idx="10"/>
          </p:nvPr>
        </p:nvSpPr>
        <p:spPr>
          <a:xfrm>
            <a:off x="720000" y="2071678"/>
            <a:ext cx="3923438" cy="36415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1" name="Platshållare för innehåll 3"/>
          <p:cNvSpPr>
            <a:spLocks noGrp="1"/>
          </p:cNvSpPr>
          <p:nvPr>
            <p:ph sz="half" idx="2"/>
          </p:nvPr>
        </p:nvSpPr>
        <p:spPr>
          <a:xfrm>
            <a:off x="4786314" y="2071678"/>
            <a:ext cx="3900486" cy="36415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  <a:endParaRPr lang="sv-SE" dirty="0" smtClean="0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1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  <a:endParaRPr lang="sv-SE" dirty="0" smtClean="0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1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3"/>
          <p:cNvSpPr>
            <a:spLocks noGrp="1"/>
          </p:cNvSpPr>
          <p:nvPr>
            <p:ph type="dt" sz="half" idx="11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1342800"/>
            <a:ext cx="5111750" cy="43704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1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720001" y="1342800"/>
            <a:ext cx="2708992" cy="437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  <a:endParaRPr lang="sv-SE" dirty="0" smtClean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1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1342800"/>
            <a:ext cx="5486400" cy="34417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905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1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 descr="bg_nyPP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0" y="0"/>
            <a:ext cx="9144000" cy="1178099"/>
          </a:xfrm>
          <a:prstGeom prst="rect">
            <a:avLst/>
          </a:prstGeom>
        </p:spPr>
      </p:pic>
      <p:cxnSp>
        <p:nvCxnSpPr>
          <p:cNvPr id="8" name="Rak 7"/>
          <p:cNvCxnSpPr>
            <a:cxnSpLocks noChangeShapeType="1"/>
          </p:cNvCxnSpPr>
          <p:nvPr/>
        </p:nvCxnSpPr>
        <p:spPr bwMode="auto">
          <a:xfrm>
            <a:off x="830263" y="5965825"/>
            <a:ext cx="7856537" cy="1588"/>
          </a:xfrm>
          <a:prstGeom prst="line">
            <a:avLst/>
          </a:prstGeom>
          <a:noFill/>
          <a:ln w="12700">
            <a:solidFill>
              <a:srgbClr val="4D4F53"/>
            </a:solidFill>
            <a:round/>
            <a:headEnd/>
            <a:tailEnd/>
          </a:ln>
        </p:spPr>
      </p:cxn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</a:t>
            </a:r>
          </a:p>
        </p:txBody>
      </p:sp>
      <p:pic>
        <p:nvPicPr>
          <p:cNvPr id="13" name="Picture 13" descr="TS_Sv_2V_RGB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60363" y="6165850"/>
            <a:ext cx="161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Platshållare för text 13"/>
          <p:cNvSpPr>
            <a:spLocks noGrp="1"/>
          </p:cNvSpPr>
          <p:nvPr>
            <p:ph type="body" idx="1"/>
          </p:nvPr>
        </p:nvSpPr>
        <p:spPr>
          <a:xfrm>
            <a:off x="720000" y="1342800"/>
            <a:ext cx="7966800" cy="437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110000"/>
        </a:lnSpc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2300" indent="-260350" algn="l" defTabSz="914400" rtl="0" eaLnBrk="1" latinLnBrk="0" hangingPunct="1">
        <a:lnSpc>
          <a:spcPct val="110000"/>
        </a:lnSpc>
        <a:spcBef>
          <a:spcPct val="20000"/>
        </a:spcBef>
        <a:buSzPct val="80000"/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93763" indent="-260350" algn="l" defTabSz="914400" rtl="0" eaLnBrk="1" latinLnBrk="0" hangingPunct="1">
        <a:lnSpc>
          <a:spcPct val="110000"/>
        </a:lnSpc>
        <a:spcBef>
          <a:spcPct val="20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65225" indent="-241300" algn="l" defTabSz="914400" rtl="0" eaLnBrk="1" latinLnBrk="0" hangingPunct="1">
        <a:lnSpc>
          <a:spcPct val="110000"/>
        </a:lnSpc>
        <a:spcBef>
          <a:spcPct val="20000"/>
        </a:spcBef>
        <a:buSzPct val="80000"/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346200" indent="-169863" algn="l" defTabSz="914400" rtl="0" eaLnBrk="1" latinLnBrk="0" hangingPunct="1">
        <a:lnSpc>
          <a:spcPct val="110000"/>
        </a:lnSpc>
        <a:spcBef>
          <a:spcPct val="20000"/>
        </a:spcBef>
        <a:buSzPct val="90000"/>
        <a:buFont typeface="Arial" pitchFamily="34" charset="0"/>
        <a:buChar char="»"/>
        <a:defRPr sz="1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Aviation Noise management in Sweden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20000" y="2890846"/>
            <a:ext cx="7781090" cy="291441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N-ALM 30-31st of May 2017</a:t>
            </a:r>
          </a:p>
          <a:p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Balanced</a:t>
            </a:r>
            <a:r>
              <a:rPr lang="sv-SE" dirty="0" smtClean="0"/>
              <a:t> Approach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v-SE" dirty="0" smtClean="0"/>
              <a:t>Four principal elements: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i="1" dirty="0" err="1" smtClean="0"/>
              <a:t>Reduction</a:t>
            </a:r>
            <a:r>
              <a:rPr lang="sv-SE" sz="2000" i="1" dirty="0" smtClean="0"/>
              <a:t> of Noise at </a:t>
            </a:r>
            <a:r>
              <a:rPr lang="sv-SE" sz="2000" i="1" dirty="0" err="1" smtClean="0"/>
              <a:t>source</a:t>
            </a:r>
            <a:endParaRPr lang="sv-SE" sz="2000" i="1" dirty="0" smtClean="0"/>
          </a:p>
          <a:p>
            <a:pPr marL="706500" lvl="1" indent="-342900">
              <a:buNone/>
            </a:pPr>
            <a:r>
              <a:rPr lang="sv-SE" sz="1800" dirty="0" smtClean="0"/>
              <a:t>   </a:t>
            </a:r>
            <a:r>
              <a:rPr lang="sv-SE" sz="1800" dirty="0" err="1" smtClean="0"/>
              <a:t>Stringency</a:t>
            </a:r>
            <a:r>
              <a:rPr lang="sv-SE" sz="1800" dirty="0" smtClean="0"/>
              <a:t> in ICAO Noise standards (Annex 16), and </a:t>
            </a:r>
            <a:r>
              <a:rPr lang="sv-SE" sz="1800" dirty="0" err="1" smtClean="0"/>
              <a:t>differentiated</a:t>
            </a:r>
            <a:r>
              <a:rPr lang="sv-SE" sz="1800" dirty="0" smtClean="0"/>
              <a:t> </a:t>
            </a:r>
            <a:r>
              <a:rPr lang="sv-SE" sz="1800" dirty="0" err="1" smtClean="0"/>
              <a:t>landing</a:t>
            </a:r>
            <a:r>
              <a:rPr lang="sv-SE" sz="1800" dirty="0" smtClean="0"/>
              <a:t> </a:t>
            </a:r>
            <a:r>
              <a:rPr lang="sv-SE" sz="1800" dirty="0" err="1" smtClean="0"/>
              <a:t>fees</a:t>
            </a:r>
            <a:r>
              <a:rPr lang="sv-SE" sz="1800" dirty="0" smtClean="0"/>
              <a:t> at </a:t>
            </a:r>
            <a:r>
              <a:rPr lang="sv-SE" sz="1800" dirty="0" err="1" smtClean="0"/>
              <a:t>airports</a:t>
            </a:r>
            <a:endParaRPr lang="sv-SE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sv-SE" sz="2000" i="1" dirty="0" smtClean="0"/>
              <a:t>Operating </a:t>
            </a:r>
            <a:r>
              <a:rPr lang="sv-SE" sz="2000" i="1" dirty="0" err="1" smtClean="0"/>
              <a:t>Restrictions</a:t>
            </a:r>
            <a:endParaRPr lang="sv-SE" sz="2000" i="1" dirty="0" smtClean="0"/>
          </a:p>
          <a:p>
            <a:pPr marL="976500" lvl="2" indent="-342900">
              <a:buNone/>
            </a:pPr>
            <a:r>
              <a:rPr lang="sv-SE" sz="1600" dirty="0" smtClean="0"/>
              <a:t>For </a:t>
            </a:r>
            <a:r>
              <a:rPr lang="sv-SE" sz="1600" dirty="0" err="1" smtClean="0"/>
              <a:t>example</a:t>
            </a:r>
            <a:r>
              <a:rPr lang="sv-SE" sz="1600" dirty="0" smtClean="0"/>
              <a:t> </a:t>
            </a:r>
            <a:r>
              <a:rPr lang="sv-SE" sz="1600" dirty="0" err="1" smtClean="0"/>
              <a:t>prohibition</a:t>
            </a:r>
            <a:r>
              <a:rPr lang="sv-SE" sz="1600" dirty="0" smtClean="0"/>
              <a:t> </a:t>
            </a:r>
            <a:r>
              <a:rPr lang="sv-SE" sz="1600" dirty="0" err="1" smtClean="0"/>
              <a:t>against</a:t>
            </a:r>
            <a:r>
              <a:rPr lang="sv-SE" sz="1600" dirty="0" smtClean="0"/>
              <a:t> </a:t>
            </a:r>
            <a:r>
              <a:rPr lang="sv-SE" sz="1600" dirty="0" err="1" smtClean="0"/>
              <a:t>noisier</a:t>
            </a:r>
            <a:r>
              <a:rPr lang="sv-SE" sz="1600" dirty="0" smtClean="0"/>
              <a:t> </a:t>
            </a:r>
            <a:r>
              <a:rPr lang="sv-SE" sz="1600" dirty="0" err="1" smtClean="0"/>
              <a:t>aircraft</a:t>
            </a:r>
            <a:r>
              <a:rPr lang="sv-SE" sz="1600" dirty="0" smtClean="0"/>
              <a:t>, </a:t>
            </a:r>
            <a:r>
              <a:rPr lang="sv-SE" sz="1600" dirty="0" err="1" smtClean="0"/>
              <a:t>certain</a:t>
            </a:r>
            <a:r>
              <a:rPr lang="sv-SE" sz="1600" dirty="0" smtClean="0"/>
              <a:t> </a:t>
            </a:r>
            <a:r>
              <a:rPr lang="sv-SE" sz="1600" dirty="0" err="1" smtClean="0"/>
              <a:t>runway</a:t>
            </a:r>
            <a:r>
              <a:rPr lang="sv-SE" sz="1600" dirty="0" smtClean="0"/>
              <a:t> </a:t>
            </a:r>
            <a:r>
              <a:rPr lang="sv-SE" sz="1600" dirty="0" err="1" smtClean="0"/>
              <a:t>use</a:t>
            </a:r>
            <a:r>
              <a:rPr lang="sv-SE" sz="1600" dirty="0" smtClean="0"/>
              <a:t>, </a:t>
            </a:r>
            <a:r>
              <a:rPr lang="sv-SE" sz="1600" dirty="0" err="1" smtClean="0"/>
              <a:t>certain</a:t>
            </a:r>
            <a:r>
              <a:rPr lang="sv-SE" sz="1600" dirty="0" smtClean="0"/>
              <a:t> time of the </a:t>
            </a:r>
            <a:r>
              <a:rPr lang="sv-SE" sz="1600" dirty="0" err="1" smtClean="0"/>
              <a:t>day/night</a:t>
            </a:r>
            <a:r>
              <a:rPr lang="sv-SE" sz="16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i="1" dirty="0" smtClean="0"/>
              <a:t>Noise </a:t>
            </a:r>
            <a:r>
              <a:rPr lang="sv-SE" sz="2000" i="1" dirty="0" err="1" smtClean="0"/>
              <a:t>Abatement</a:t>
            </a:r>
            <a:r>
              <a:rPr lang="sv-SE" sz="2000" i="1" dirty="0" smtClean="0"/>
              <a:t> </a:t>
            </a:r>
            <a:r>
              <a:rPr lang="sv-SE" sz="2000" i="1" dirty="0" err="1" smtClean="0"/>
              <a:t>Operational</a:t>
            </a:r>
            <a:r>
              <a:rPr lang="sv-SE" sz="2000" i="1" dirty="0" smtClean="0"/>
              <a:t> </a:t>
            </a:r>
            <a:r>
              <a:rPr lang="sv-SE" sz="2000" i="1" dirty="0" err="1" smtClean="0"/>
              <a:t>Procedures</a:t>
            </a:r>
            <a:endParaRPr lang="sv-SE" sz="2000" i="1" dirty="0" smtClean="0"/>
          </a:p>
          <a:p>
            <a:pPr marL="706500" lvl="1" indent="-342900">
              <a:buNone/>
            </a:pPr>
            <a:r>
              <a:rPr lang="sv-SE" sz="1800" dirty="0" smtClean="0"/>
              <a:t>Design of </a:t>
            </a:r>
            <a:r>
              <a:rPr lang="sv-SE" sz="1800" dirty="0" err="1" smtClean="0"/>
              <a:t>departure</a:t>
            </a:r>
            <a:r>
              <a:rPr lang="sv-SE" sz="1800" dirty="0" smtClean="0"/>
              <a:t> and </a:t>
            </a:r>
            <a:r>
              <a:rPr lang="sv-SE" sz="1800" dirty="0" err="1" smtClean="0"/>
              <a:t>arrival</a:t>
            </a:r>
            <a:r>
              <a:rPr lang="sv-SE" sz="1800" dirty="0" smtClean="0"/>
              <a:t> routes (</a:t>
            </a:r>
            <a:r>
              <a:rPr lang="sv-SE" sz="1800" dirty="0" err="1" smtClean="0"/>
              <a:t>laterally</a:t>
            </a:r>
            <a:r>
              <a:rPr lang="sv-SE" sz="1800" dirty="0" smtClean="0"/>
              <a:t> as </a:t>
            </a:r>
            <a:r>
              <a:rPr lang="sv-SE" sz="1800" dirty="0" err="1" smtClean="0"/>
              <a:t>well</a:t>
            </a:r>
            <a:r>
              <a:rPr lang="sv-SE" sz="1800" dirty="0" smtClean="0"/>
              <a:t> as </a:t>
            </a:r>
            <a:r>
              <a:rPr lang="sv-SE" sz="1800" dirty="0" err="1" smtClean="0"/>
              <a:t>profiles</a:t>
            </a:r>
            <a:r>
              <a:rPr lang="sv-SE" sz="1800" dirty="0" smtClean="0"/>
              <a:t>) </a:t>
            </a:r>
            <a:r>
              <a:rPr lang="sv-SE" sz="1800" dirty="0" err="1" smtClean="0"/>
              <a:t>could</a:t>
            </a:r>
            <a:r>
              <a:rPr lang="sv-SE" sz="1800" dirty="0" smtClean="0"/>
              <a:t> </a:t>
            </a:r>
            <a:r>
              <a:rPr lang="sv-SE" sz="1800" dirty="0" err="1" smtClean="0"/>
              <a:t>have</a:t>
            </a:r>
            <a:r>
              <a:rPr lang="sv-SE" sz="1800" dirty="0" smtClean="0"/>
              <a:t> an </a:t>
            </a:r>
            <a:r>
              <a:rPr lang="sv-SE" sz="1800" dirty="0" err="1" smtClean="0"/>
              <a:t>interdependency</a:t>
            </a:r>
            <a:r>
              <a:rPr lang="sv-SE" sz="1800" dirty="0" smtClean="0"/>
              <a:t> with </a:t>
            </a:r>
            <a:r>
              <a:rPr lang="sv-SE" sz="1800" dirty="0" err="1" smtClean="0"/>
              <a:t>accessability</a:t>
            </a:r>
            <a:r>
              <a:rPr lang="sv-SE" sz="1800" dirty="0" smtClean="0"/>
              <a:t> and emissions.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i="1" dirty="0" err="1" smtClean="0"/>
              <a:t>Land-Use</a:t>
            </a:r>
            <a:r>
              <a:rPr lang="sv-SE" sz="2000" i="1" dirty="0" smtClean="0"/>
              <a:t> </a:t>
            </a:r>
            <a:r>
              <a:rPr lang="sv-SE" sz="2000" i="1" dirty="0" err="1" smtClean="0"/>
              <a:t>planning</a:t>
            </a:r>
            <a:r>
              <a:rPr lang="sv-SE" sz="2000" i="1" dirty="0" smtClean="0"/>
              <a:t> and management</a:t>
            </a:r>
          </a:p>
          <a:p>
            <a:pPr marL="820800" lvl="1" indent="-457200">
              <a:buNone/>
            </a:pPr>
            <a:r>
              <a:rPr lang="sv-SE" dirty="0" smtClean="0"/>
              <a:t>Noise </a:t>
            </a:r>
            <a:r>
              <a:rPr lang="sv-SE" dirty="0" err="1" smtClean="0"/>
              <a:t>insulation</a:t>
            </a:r>
            <a:r>
              <a:rPr lang="sv-SE" dirty="0" smtClean="0"/>
              <a:t> of </a:t>
            </a:r>
            <a:r>
              <a:rPr lang="sv-SE" dirty="0" err="1" smtClean="0"/>
              <a:t>houses</a:t>
            </a:r>
            <a:r>
              <a:rPr lang="sv-SE" dirty="0" smtClean="0"/>
              <a:t>, </a:t>
            </a:r>
            <a:r>
              <a:rPr lang="sv-SE" dirty="0" err="1" smtClean="0"/>
              <a:t>land-use</a:t>
            </a:r>
            <a:r>
              <a:rPr lang="sv-SE" dirty="0" smtClean="0"/>
              <a:t> </a:t>
            </a:r>
            <a:r>
              <a:rPr lang="sv-SE" dirty="0" err="1" smtClean="0"/>
              <a:t>planning</a:t>
            </a:r>
            <a:r>
              <a:rPr lang="sv-SE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Balanced</a:t>
            </a:r>
            <a:r>
              <a:rPr lang="sv-SE" dirty="0" smtClean="0"/>
              <a:t> Approach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20000" y="1124744"/>
            <a:ext cx="7966800" cy="4824536"/>
          </a:xfrm>
        </p:spPr>
        <p:txBody>
          <a:bodyPr/>
          <a:lstStyle/>
          <a:p>
            <a:pPr>
              <a:buNone/>
            </a:pPr>
            <a:r>
              <a:rPr lang="sv-SE" dirty="0" smtClean="0"/>
              <a:t>Four principal elements: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i="1" dirty="0" err="1" smtClean="0"/>
              <a:t>Reduction</a:t>
            </a:r>
            <a:r>
              <a:rPr lang="sv-SE" sz="2000" i="1" dirty="0" smtClean="0"/>
              <a:t> of Noise at </a:t>
            </a:r>
            <a:r>
              <a:rPr lang="sv-SE" sz="2000" i="1" dirty="0" err="1" smtClean="0"/>
              <a:t>source</a:t>
            </a:r>
            <a:endParaRPr lang="sv-SE" sz="2000" i="1" dirty="0" smtClean="0"/>
          </a:p>
          <a:p>
            <a:pPr marL="706500" lvl="1" indent="-342900">
              <a:buNone/>
            </a:pPr>
            <a:r>
              <a:rPr lang="sv-SE" sz="1800" dirty="0" smtClean="0"/>
              <a:t>   </a:t>
            </a:r>
            <a:r>
              <a:rPr lang="sv-SE" sz="1800" dirty="0" err="1" smtClean="0"/>
              <a:t>Stringency</a:t>
            </a:r>
            <a:r>
              <a:rPr lang="sv-SE" sz="1800" dirty="0" smtClean="0"/>
              <a:t> in ICAO Noise standards (Annex 16), and </a:t>
            </a:r>
            <a:r>
              <a:rPr lang="sv-SE" sz="1800" dirty="0" err="1" smtClean="0"/>
              <a:t>differentiated</a:t>
            </a:r>
            <a:r>
              <a:rPr lang="sv-SE" sz="1800" dirty="0" smtClean="0"/>
              <a:t> </a:t>
            </a:r>
            <a:r>
              <a:rPr lang="sv-SE" sz="1800" dirty="0" err="1" smtClean="0"/>
              <a:t>landing</a:t>
            </a:r>
            <a:r>
              <a:rPr lang="sv-SE" sz="1800" dirty="0" smtClean="0"/>
              <a:t> </a:t>
            </a:r>
            <a:r>
              <a:rPr lang="sv-SE" sz="1800" dirty="0" err="1" smtClean="0"/>
              <a:t>fees</a:t>
            </a:r>
            <a:r>
              <a:rPr lang="sv-SE" sz="1800" dirty="0" smtClean="0"/>
              <a:t> at </a:t>
            </a:r>
            <a:r>
              <a:rPr lang="sv-SE" sz="1800" dirty="0" err="1" smtClean="0"/>
              <a:t>airports</a:t>
            </a:r>
            <a:r>
              <a:rPr lang="sv-SE" sz="18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endParaRPr lang="sv-SE" sz="2000" i="1" dirty="0" smtClean="0"/>
          </a:p>
          <a:p>
            <a:pPr marL="457200" indent="-457200">
              <a:buFont typeface="+mj-lt"/>
              <a:buAutoNum type="arabicPeriod"/>
            </a:pPr>
            <a:r>
              <a:rPr lang="sv-SE" sz="2000" i="1" dirty="0" smtClean="0"/>
              <a:t>Operating </a:t>
            </a:r>
            <a:r>
              <a:rPr lang="sv-SE" sz="2000" i="1" dirty="0" err="1" smtClean="0"/>
              <a:t>Restrictions</a:t>
            </a:r>
            <a:endParaRPr lang="sv-SE" sz="2000" i="1" dirty="0" smtClean="0"/>
          </a:p>
          <a:p>
            <a:pPr marL="976500" lvl="2" indent="-342900">
              <a:buNone/>
            </a:pPr>
            <a:r>
              <a:rPr lang="sv-SE" sz="1600" dirty="0" smtClean="0"/>
              <a:t>For </a:t>
            </a:r>
            <a:r>
              <a:rPr lang="sv-SE" sz="1600" dirty="0" err="1" smtClean="0"/>
              <a:t>example</a:t>
            </a:r>
            <a:r>
              <a:rPr lang="sv-SE" sz="1600" dirty="0" smtClean="0"/>
              <a:t> </a:t>
            </a:r>
            <a:r>
              <a:rPr lang="sv-SE" sz="1600" dirty="0" err="1" smtClean="0"/>
              <a:t>prohibition</a:t>
            </a:r>
            <a:r>
              <a:rPr lang="sv-SE" sz="1600" dirty="0" smtClean="0"/>
              <a:t> </a:t>
            </a:r>
            <a:r>
              <a:rPr lang="sv-SE" sz="1600" dirty="0" err="1" smtClean="0"/>
              <a:t>against</a:t>
            </a:r>
            <a:r>
              <a:rPr lang="sv-SE" sz="1600" dirty="0" smtClean="0"/>
              <a:t> </a:t>
            </a:r>
            <a:r>
              <a:rPr lang="sv-SE" sz="1600" dirty="0" err="1" smtClean="0"/>
              <a:t>noisier</a:t>
            </a:r>
            <a:r>
              <a:rPr lang="sv-SE" sz="1600" dirty="0" smtClean="0"/>
              <a:t> </a:t>
            </a:r>
            <a:r>
              <a:rPr lang="sv-SE" sz="1600" dirty="0" err="1" smtClean="0"/>
              <a:t>aircraft</a:t>
            </a:r>
            <a:r>
              <a:rPr lang="sv-SE" sz="1600" dirty="0" smtClean="0"/>
              <a:t>, </a:t>
            </a:r>
            <a:r>
              <a:rPr lang="sv-SE" sz="1600" dirty="0" err="1" smtClean="0"/>
              <a:t>certain</a:t>
            </a:r>
            <a:r>
              <a:rPr lang="sv-SE" sz="1600" dirty="0" smtClean="0"/>
              <a:t> </a:t>
            </a:r>
            <a:r>
              <a:rPr lang="sv-SE" sz="1600" dirty="0" err="1" smtClean="0"/>
              <a:t>runway</a:t>
            </a:r>
            <a:r>
              <a:rPr lang="sv-SE" sz="1600" dirty="0" smtClean="0"/>
              <a:t> </a:t>
            </a:r>
            <a:r>
              <a:rPr lang="sv-SE" sz="1600" dirty="0" err="1" smtClean="0"/>
              <a:t>use</a:t>
            </a:r>
            <a:r>
              <a:rPr lang="sv-SE" sz="1600" dirty="0" smtClean="0"/>
              <a:t>, </a:t>
            </a:r>
            <a:r>
              <a:rPr lang="sv-SE" sz="1600" dirty="0" err="1" smtClean="0"/>
              <a:t>certain</a:t>
            </a:r>
            <a:r>
              <a:rPr lang="sv-SE" sz="1600" dirty="0" smtClean="0"/>
              <a:t> time of the </a:t>
            </a:r>
            <a:r>
              <a:rPr lang="sv-SE" sz="1600" dirty="0" err="1" smtClean="0"/>
              <a:t>day/night</a:t>
            </a:r>
            <a:r>
              <a:rPr lang="sv-SE" sz="16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i="1" dirty="0" smtClean="0"/>
              <a:t>Noise </a:t>
            </a:r>
            <a:r>
              <a:rPr lang="sv-SE" sz="2000" i="1" dirty="0" err="1" smtClean="0"/>
              <a:t>Abatement</a:t>
            </a:r>
            <a:r>
              <a:rPr lang="sv-SE" sz="2000" i="1" dirty="0" smtClean="0"/>
              <a:t> </a:t>
            </a:r>
            <a:r>
              <a:rPr lang="sv-SE" sz="2000" i="1" dirty="0" err="1" smtClean="0"/>
              <a:t>Operational</a:t>
            </a:r>
            <a:r>
              <a:rPr lang="sv-SE" sz="2000" i="1" dirty="0" smtClean="0"/>
              <a:t> </a:t>
            </a:r>
            <a:r>
              <a:rPr lang="sv-SE" sz="2000" i="1" dirty="0" err="1" smtClean="0"/>
              <a:t>Procedures</a:t>
            </a:r>
            <a:endParaRPr lang="sv-SE" sz="2000" i="1" dirty="0" smtClean="0"/>
          </a:p>
          <a:p>
            <a:pPr marL="706500" lvl="1" indent="-342900">
              <a:buNone/>
            </a:pPr>
            <a:r>
              <a:rPr lang="sv-SE" sz="1800" dirty="0" smtClean="0"/>
              <a:t>Design of </a:t>
            </a:r>
            <a:r>
              <a:rPr lang="sv-SE" sz="1800" dirty="0" err="1" smtClean="0"/>
              <a:t>departure</a:t>
            </a:r>
            <a:r>
              <a:rPr lang="sv-SE" sz="1800" dirty="0" smtClean="0"/>
              <a:t> and </a:t>
            </a:r>
            <a:r>
              <a:rPr lang="sv-SE" sz="1800" dirty="0" err="1" smtClean="0"/>
              <a:t>arrival</a:t>
            </a:r>
            <a:r>
              <a:rPr lang="sv-SE" sz="1800" dirty="0" smtClean="0"/>
              <a:t> routes (</a:t>
            </a:r>
            <a:r>
              <a:rPr lang="sv-SE" sz="1800" dirty="0" err="1" smtClean="0"/>
              <a:t>laterally</a:t>
            </a:r>
            <a:r>
              <a:rPr lang="sv-SE" sz="1800" dirty="0" smtClean="0"/>
              <a:t> as </a:t>
            </a:r>
            <a:r>
              <a:rPr lang="sv-SE" sz="1800" dirty="0" err="1" smtClean="0"/>
              <a:t>well</a:t>
            </a:r>
            <a:r>
              <a:rPr lang="sv-SE" sz="1800" dirty="0" smtClean="0"/>
              <a:t> as </a:t>
            </a:r>
            <a:r>
              <a:rPr lang="sv-SE" sz="1800" dirty="0" err="1" smtClean="0"/>
              <a:t>profiles</a:t>
            </a:r>
            <a:r>
              <a:rPr lang="sv-SE" sz="1800" dirty="0" smtClean="0"/>
              <a:t>) </a:t>
            </a:r>
            <a:r>
              <a:rPr lang="sv-SE" sz="1800" dirty="0" err="1" smtClean="0"/>
              <a:t>could</a:t>
            </a:r>
            <a:r>
              <a:rPr lang="sv-SE" sz="1800" dirty="0" smtClean="0"/>
              <a:t> </a:t>
            </a:r>
            <a:r>
              <a:rPr lang="sv-SE" sz="1800" dirty="0" err="1" smtClean="0"/>
              <a:t>have</a:t>
            </a:r>
            <a:r>
              <a:rPr lang="sv-SE" sz="1800" dirty="0" smtClean="0"/>
              <a:t> an </a:t>
            </a:r>
            <a:r>
              <a:rPr lang="sv-SE" sz="1800" dirty="0" err="1" smtClean="0"/>
              <a:t>interdependency</a:t>
            </a:r>
            <a:r>
              <a:rPr lang="sv-SE" sz="1800" dirty="0" smtClean="0"/>
              <a:t> with </a:t>
            </a:r>
            <a:r>
              <a:rPr lang="sv-SE" sz="1800" dirty="0" err="1" smtClean="0"/>
              <a:t>accessability</a:t>
            </a:r>
            <a:r>
              <a:rPr lang="sv-SE" sz="1800" dirty="0" smtClean="0"/>
              <a:t> and emissions.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i="1" dirty="0" err="1" smtClean="0"/>
              <a:t>Land-Use</a:t>
            </a:r>
            <a:r>
              <a:rPr lang="sv-SE" sz="2000" i="1" dirty="0" smtClean="0"/>
              <a:t> </a:t>
            </a:r>
            <a:r>
              <a:rPr lang="sv-SE" sz="2000" i="1" dirty="0" err="1" smtClean="0"/>
              <a:t>planning</a:t>
            </a:r>
            <a:r>
              <a:rPr lang="sv-SE" sz="2000" i="1" dirty="0" smtClean="0"/>
              <a:t> and management</a:t>
            </a:r>
          </a:p>
          <a:p>
            <a:pPr marL="820800" lvl="1" indent="-457200">
              <a:buNone/>
            </a:pPr>
            <a:r>
              <a:rPr lang="sv-SE" sz="1800" dirty="0" smtClean="0"/>
              <a:t>Noise </a:t>
            </a:r>
            <a:r>
              <a:rPr lang="sv-SE" sz="1800" dirty="0" err="1" smtClean="0"/>
              <a:t>insulation</a:t>
            </a:r>
            <a:r>
              <a:rPr lang="sv-SE" sz="1800" dirty="0" smtClean="0"/>
              <a:t> of </a:t>
            </a:r>
            <a:r>
              <a:rPr lang="sv-SE" sz="1800" dirty="0" err="1" smtClean="0"/>
              <a:t>houses</a:t>
            </a:r>
            <a:r>
              <a:rPr lang="sv-SE" sz="1800" dirty="0" smtClean="0"/>
              <a:t>, </a:t>
            </a:r>
            <a:r>
              <a:rPr lang="sv-SE" sz="1800" dirty="0" err="1" smtClean="0"/>
              <a:t>land-use</a:t>
            </a:r>
            <a:r>
              <a:rPr lang="sv-SE" sz="1800" dirty="0" smtClean="0"/>
              <a:t> </a:t>
            </a:r>
            <a:r>
              <a:rPr lang="sv-SE" sz="1800" dirty="0" err="1" smtClean="0"/>
              <a:t>planning</a:t>
            </a:r>
            <a:r>
              <a:rPr lang="sv-SE" dirty="0" smtClean="0"/>
              <a:t>.</a:t>
            </a:r>
            <a:endParaRPr lang="en-GB" dirty="0"/>
          </a:p>
        </p:txBody>
      </p:sp>
      <p:pic>
        <p:nvPicPr>
          <p:cNvPr id="4" name="Bildobjekt 3" descr="transportstyrelsens_logotyp_rgb_copy_sm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2276872"/>
            <a:ext cx="1584176" cy="359080"/>
          </a:xfrm>
          <a:prstGeom prst="rect">
            <a:avLst/>
          </a:prstGeom>
        </p:spPr>
      </p:pic>
      <p:pic>
        <p:nvPicPr>
          <p:cNvPr id="6" name="Bildobjekt 5" descr="domstol_M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2924944"/>
            <a:ext cx="1627758" cy="524869"/>
          </a:xfrm>
          <a:prstGeom prst="rect">
            <a:avLst/>
          </a:prstGeom>
        </p:spPr>
      </p:pic>
      <p:pic>
        <p:nvPicPr>
          <p:cNvPr id="7" name="Bildobjekt 6" descr="transportstyrelsens_logotyp_rgb_copy_sm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3068960"/>
            <a:ext cx="1656184" cy="375402"/>
          </a:xfrm>
          <a:prstGeom prst="rect">
            <a:avLst/>
          </a:prstGeom>
        </p:spPr>
      </p:pic>
      <p:pic>
        <p:nvPicPr>
          <p:cNvPr id="8" name="Bildobjekt 7" descr="LFV_logo_201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4168" y="4005064"/>
            <a:ext cx="936104" cy="370697"/>
          </a:xfrm>
          <a:prstGeom prst="rect">
            <a:avLst/>
          </a:prstGeom>
        </p:spPr>
      </p:pic>
      <p:pic>
        <p:nvPicPr>
          <p:cNvPr id="9" name="Bildobjekt 8" descr="transportstyrelsens_logotyp_rgb_copy_sm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6296" y="4005064"/>
            <a:ext cx="1587318" cy="359792"/>
          </a:xfrm>
          <a:prstGeom prst="rect">
            <a:avLst/>
          </a:prstGeom>
        </p:spPr>
      </p:pic>
      <p:pic>
        <p:nvPicPr>
          <p:cNvPr id="10" name="Bildobjekt 9" descr="trafikverket_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80112" y="5157192"/>
            <a:ext cx="1713972" cy="363860"/>
          </a:xfrm>
          <a:prstGeom prst="rect">
            <a:avLst/>
          </a:prstGeom>
        </p:spPr>
      </p:pic>
      <p:pic>
        <p:nvPicPr>
          <p:cNvPr id="11" name="Bildobjekt 10" descr="domstol_M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2320" y="5157192"/>
            <a:ext cx="1368152" cy="441159"/>
          </a:xfrm>
          <a:prstGeom prst="rect">
            <a:avLst/>
          </a:prstGeom>
        </p:spPr>
      </p:pic>
      <p:pic>
        <p:nvPicPr>
          <p:cNvPr id="13" name="Bildobjekt 12" descr="swedavialogg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724128" y="2276872"/>
            <a:ext cx="1247775" cy="428625"/>
          </a:xfrm>
          <a:prstGeom prst="rect">
            <a:avLst/>
          </a:prstGeom>
        </p:spPr>
      </p:pic>
      <p:pic>
        <p:nvPicPr>
          <p:cNvPr id="14" name="Bildobjekt 13" descr="swedavialogg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00192" y="5661248"/>
            <a:ext cx="1247775" cy="4286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Competent</a:t>
            </a:r>
            <a:r>
              <a:rPr lang="sv-SE" dirty="0" smtClean="0"/>
              <a:t> </a:t>
            </a:r>
            <a:r>
              <a:rPr lang="sv-SE" dirty="0" err="1" smtClean="0"/>
              <a:t>Authorities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smtClean="0"/>
              <a:t>EU </a:t>
            </a:r>
            <a:r>
              <a:rPr lang="sv-SE" sz="2000" dirty="0" err="1" smtClean="0"/>
              <a:t>Regulation</a:t>
            </a:r>
            <a:r>
              <a:rPr lang="sv-SE" sz="2000" dirty="0" smtClean="0"/>
              <a:t> 2002/49: Swedish </a:t>
            </a:r>
            <a:r>
              <a:rPr lang="sv-SE" sz="2000" dirty="0" err="1" smtClean="0"/>
              <a:t>Environmental</a:t>
            </a:r>
            <a:r>
              <a:rPr lang="sv-SE" sz="2000" dirty="0" smtClean="0"/>
              <a:t> </a:t>
            </a:r>
            <a:r>
              <a:rPr lang="sv-SE" sz="2000" dirty="0" err="1" smtClean="0"/>
              <a:t>Protection</a:t>
            </a:r>
            <a:r>
              <a:rPr lang="sv-SE" sz="2000" dirty="0" smtClean="0"/>
              <a:t> Agency </a:t>
            </a:r>
            <a:r>
              <a:rPr lang="sv-SE" sz="2000" dirty="0" err="1" smtClean="0"/>
              <a:t>collects</a:t>
            </a:r>
            <a:r>
              <a:rPr lang="sv-SE" sz="2000" dirty="0" smtClean="0"/>
              <a:t> data from </a:t>
            </a:r>
            <a:r>
              <a:rPr lang="sv-SE" sz="2000" dirty="0" err="1" smtClean="0"/>
              <a:t>communities</a:t>
            </a:r>
            <a:r>
              <a:rPr lang="sv-SE" sz="2000" dirty="0" smtClean="0"/>
              <a:t> and Swedish Transport Administration. </a:t>
            </a:r>
          </a:p>
          <a:p>
            <a:r>
              <a:rPr lang="sv-SE" sz="2000" dirty="0" smtClean="0"/>
              <a:t>EU </a:t>
            </a:r>
            <a:r>
              <a:rPr lang="sv-SE" sz="2000" dirty="0" err="1" smtClean="0"/>
              <a:t>Regulation</a:t>
            </a:r>
            <a:r>
              <a:rPr lang="sv-SE" sz="2000" dirty="0" smtClean="0"/>
              <a:t> 598/2014: Swedish Transport Agency</a:t>
            </a:r>
          </a:p>
          <a:p>
            <a:r>
              <a:rPr lang="sv-SE" sz="2000" dirty="0" err="1" smtClean="0"/>
              <a:t>Experiences</a:t>
            </a:r>
            <a:r>
              <a:rPr lang="sv-SE" sz="2000" dirty="0" smtClean="0"/>
              <a:t>: No </a:t>
            </a:r>
            <a:r>
              <a:rPr lang="sv-SE" sz="2000" dirty="0" err="1" smtClean="0"/>
              <a:t>experience</a:t>
            </a:r>
            <a:r>
              <a:rPr lang="sv-SE" sz="2000" dirty="0" smtClean="0"/>
              <a:t> of 598/2014. 2002/49 </a:t>
            </a:r>
            <a:r>
              <a:rPr lang="sv-SE" sz="2000" dirty="0" err="1" smtClean="0"/>
              <a:t>requires</a:t>
            </a:r>
            <a:r>
              <a:rPr lang="sv-SE" sz="2000" dirty="0" smtClean="0"/>
              <a:t> action plans, </a:t>
            </a:r>
            <a:r>
              <a:rPr lang="sv-SE" sz="2000" dirty="0" err="1" smtClean="0"/>
              <a:t>which</a:t>
            </a:r>
            <a:r>
              <a:rPr lang="sv-SE" sz="2000" dirty="0" smtClean="0"/>
              <a:t> </a:t>
            </a:r>
            <a:r>
              <a:rPr lang="sv-SE" sz="2000" dirty="0" err="1" smtClean="0"/>
              <a:t>could</a:t>
            </a:r>
            <a:r>
              <a:rPr lang="sv-SE" sz="2000" dirty="0" smtClean="0"/>
              <a:t> be </a:t>
            </a:r>
            <a:r>
              <a:rPr lang="sv-SE" sz="2000" dirty="0" err="1" smtClean="0"/>
              <a:t>similar</a:t>
            </a:r>
            <a:r>
              <a:rPr lang="sv-SE" sz="2000" dirty="0" smtClean="0"/>
              <a:t> to </a:t>
            </a:r>
            <a:r>
              <a:rPr lang="sv-SE" sz="2000" dirty="0" err="1" smtClean="0"/>
              <a:t>conditions</a:t>
            </a:r>
            <a:r>
              <a:rPr lang="sv-SE" sz="2000" dirty="0" smtClean="0"/>
              <a:t> in an </a:t>
            </a:r>
            <a:r>
              <a:rPr lang="sv-SE" sz="2000" dirty="0" err="1" smtClean="0"/>
              <a:t>Airport´s</a:t>
            </a:r>
            <a:r>
              <a:rPr lang="sv-SE" sz="2000" dirty="0" smtClean="0"/>
              <a:t> </a:t>
            </a:r>
            <a:r>
              <a:rPr lang="sv-SE" sz="2000" dirty="0" err="1" smtClean="0"/>
              <a:t>Environmental</a:t>
            </a:r>
            <a:r>
              <a:rPr lang="sv-SE" sz="2000" dirty="0" smtClean="0"/>
              <a:t> </a:t>
            </a:r>
            <a:r>
              <a:rPr lang="sv-SE" sz="2000" dirty="0" err="1" smtClean="0"/>
              <a:t>permit</a:t>
            </a:r>
            <a:r>
              <a:rPr lang="sv-SE" sz="2000" dirty="0" smtClean="0"/>
              <a:t>, </a:t>
            </a:r>
            <a:r>
              <a:rPr lang="sv-SE" sz="2000" dirty="0" err="1" smtClean="0"/>
              <a:t>decided</a:t>
            </a:r>
            <a:r>
              <a:rPr lang="sv-SE" sz="2000" dirty="0" smtClean="0"/>
              <a:t> by the </a:t>
            </a:r>
            <a:r>
              <a:rPr lang="sv-SE" sz="2000" dirty="0" err="1" smtClean="0"/>
              <a:t>Environmental</a:t>
            </a:r>
            <a:r>
              <a:rPr lang="sv-SE" sz="2000" dirty="0" smtClean="0"/>
              <a:t> </a:t>
            </a:r>
            <a:r>
              <a:rPr lang="sv-SE" sz="2000" dirty="0" err="1" smtClean="0"/>
              <a:t>court</a:t>
            </a:r>
            <a:r>
              <a:rPr lang="sv-SE" sz="2000" dirty="0" smtClean="0"/>
              <a:t>.</a:t>
            </a:r>
          </a:p>
          <a:p>
            <a:r>
              <a:rPr lang="sv-SE" sz="2000" dirty="0" smtClean="0"/>
              <a:t>Definition of a Noise problem: </a:t>
            </a:r>
            <a:r>
              <a:rPr lang="sv-SE" sz="2000" dirty="0" err="1" smtClean="0"/>
              <a:t>Environmental</a:t>
            </a:r>
            <a:r>
              <a:rPr lang="sv-SE" sz="2000" dirty="0" smtClean="0"/>
              <a:t> </a:t>
            </a:r>
            <a:r>
              <a:rPr lang="sv-SE" sz="2000" dirty="0" err="1" smtClean="0"/>
              <a:t>court</a:t>
            </a:r>
            <a:r>
              <a:rPr lang="sv-SE" sz="2000" dirty="0" smtClean="0"/>
              <a:t> </a:t>
            </a:r>
            <a:r>
              <a:rPr lang="sv-SE" sz="2000" dirty="0" err="1" smtClean="0"/>
              <a:t>decisions</a:t>
            </a:r>
            <a:r>
              <a:rPr lang="sv-SE" sz="2000" dirty="0" smtClean="0"/>
              <a:t> </a:t>
            </a:r>
            <a:r>
              <a:rPr lang="sv-SE" sz="2000" dirty="0" err="1" smtClean="0"/>
              <a:t>vary</a:t>
            </a:r>
            <a:r>
              <a:rPr lang="sv-SE" sz="2000" dirty="0" smtClean="0"/>
              <a:t> from </a:t>
            </a:r>
            <a:r>
              <a:rPr lang="sv-SE" sz="2000" dirty="0" err="1" smtClean="0"/>
              <a:t>airport</a:t>
            </a:r>
            <a:r>
              <a:rPr lang="sv-SE" sz="2000" dirty="0" smtClean="0"/>
              <a:t> to </a:t>
            </a:r>
            <a:r>
              <a:rPr lang="sv-SE" sz="2000" dirty="0" err="1" smtClean="0"/>
              <a:t>airport</a:t>
            </a:r>
            <a:r>
              <a:rPr lang="sv-SE" sz="2000" dirty="0"/>
              <a:t>.</a:t>
            </a:r>
            <a:r>
              <a:rPr lang="sv-SE" sz="2000" dirty="0" smtClean="0"/>
              <a:t> Noise </a:t>
            </a:r>
            <a:r>
              <a:rPr lang="sv-SE" sz="2000" dirty="0" err="1" smtClean="0"/>
              <a:t>goals</a:t>
            </a:r>
            <a:r>
              <a:rPr lang="sv-SE" sz="2000" dirty="0" smtClean="0"/>
              <a:t> for new </a:t>
            </a:r>
            <a:r>
              <a:rPr lang="sv-SE" sz="2000" dirty="0" err="1" smtClean="0"/>
              <a:t>buildings</a:t>
            </a:r>
            <a:r>
              <a:rPr lang="sv-SE" sz="2000" dirty="0" smtClean="0"/>
              <a:t> are </a:t>
            </a:r>
            <a:r>
              <a:rPr lang="sv-SE" sz="2000" dirty="0" err="1" smtClean="0"/>
              <a:t>regulated</a:t>
            </a:r>
            <a:r>
              <a:rPr lang="sv-SE" sz="2000" dirty="0" smtClean="0"/>
              <a:t>  in the Swedish </a:t>
            </a:r>
            <a:r>
              <a:rPr lang="sv-SE" sz="2000" dirty="0" err="1" smtClean="0"/>
              <a:t>regulation</a:t>
            </a:r>
            <a:r>
              <a:rPr lang="sv-SE" sz="2000" dirty="0" smtClean="0"/>
              <a:t> 2015:216 .</a:t>
            </a:r>
          </a:p>
          <a:p>
            <a:r>
              <a:rPr lang="sv-SE" sz="2000" dirty="0" err="1" smtClean="0"/>
              <a:t>Interdependencies</a:t>
            </a:r>
            <a:r>
              <a:rPr lang="sv-SE" sz="2000" dirty="0" smtClean="0"/>
              <a:t> with emissions and </a:t>
            </a:r>
            <a:r>
              <a:rPr lang="sv-SE" sz="2000" dirty="0" err="1" smtClean="0"/>
              <a:t>accessability</a:t>
            </a:r>
            <a:endParaRPr lang="sv-SE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S_Liggande_svensk">
  <a:themeElements>
    <a:clrScheme name="Transportstyrelsen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5BBB"/>
      </a:accent1>
      <a:accent2>
        <a:srgbClr val="616365"/>
      </a:accent2>
      <a:accent3>
        <a:srgbClr val="00A1DE"/>
      </a:accent3>
      <a:accent4>
        <a:srgbClr val="CF0072"/>
      </a:accent4>
      <a:accent5>
        <a:srgbClr val="E98300"/>
      </a:accent5>
      <a:accent6>
        <a:srgbClr val="B6BF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267</Words>
  <Application>Microsoft Office PowerPoint</Application>
  <PresentationFormat>Skjermfremvisning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TS_Liggande_svensk</vt:lpstr>
      <vt:lpstr>Aviation Noise management in Sweden</vt:lpstr>
      <vt:lpstr>Balanced Approach</vt:lpstr>
      <vt:lpstr>Balanced Approach</vt:lpstr>
      <vt:lpstr>Competent Authorities</vt:lpstr>
    </vt:vector>
  </TitlesOfParts>
  <Company>Transportstyrelsen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pika01</dc:creator>
  <dc:description>TS9000, v1.0, 2011-06-13</dc:description>
  <cp:lastModifiedBy>Risa, Hanne</cp:lastModifiedBy>
  <cp:revision>37</cp:revision>
  <dcterms:created xsi:type="dcterms:W3CDTF">2011-10-04T12:25:33Z</dcterms:created>
  <dcterms:modified xsi:type="dcterms:W3CDTF">2018-05-25T12:44:32Z</dcterms:modified>
</cp:coreProperties>
</file>