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9" r:id="rId1"/>
    <p:sldMasterId id="2147483666" r:id="rId2"/>
    <p:sldMasterId id="2147483671" r:id="rId3"/>
    <p:sldMasterId id="2147483676" r:id="rId4"/>
    <p:sldMasterId id="2147483681" r:id="rId5"/>
    <p:sldMasterId id="2147483812" r:id="rId6"/>
    <p:sldMasterId id="2147483842" r:id="rId7"/>
  </p:sldMasterIdLst>
  <p:notesMasterIdLst>
    <p:notesMasterId r:id="rId35"/>
  </p:notesMasterIdLst>
  <p:handoutMasterIdLst>
    <p:handoutMasterId r:id="rId36"/>
  </p:handoutMasterIdLst>
  <p:sldIdLst>
    <p:sldId id="409" r:id="rId8"/>
    <p:sldId id="480" r:id="rId9"/>
    <p:sldId id="459" r:id="rId10"/>
    <p:sldId id="461" r:id="rId11"/>
    <p:sldId id="483" r:id="rId12"/>
    <p:sldId id="484" r:id="rId13"/>
    <p:sldId id="466" r:id="rId14"/>
    <p:sldId id="468" r:id="rId15"/>
    <p:sldId id="469" r:id="rId16"/>
    <p:sldId id="470" r:id="rId17"/>
    <p:sldId id="493" r:id="rId18"/>
    <p:sldId id="487" r:id="rId19"/>
    <p:sldId id="488" r:id="rId20"/>
    <p:sldId id="489" r:id="rId21"/>
    <p:sldId id="471" r:id="rId22"/>
    <p:sldId id="472" r:id="rId23"/>
    <p:sldId id="473" r:id="rId24"/>
    <p:sldId id="454" r:id="rId25"/>
    <p:sldId id="422" r:id="rId26"/>
    <p:sldId id="418" r:id="rId27"/>
    <p:sldId id="474" r:id="rId28"/>
    <p:sldId id="419" r:id="rId29"/>
    <p:sldId id="410" r:id="rId30"/>
    <p:sldId id="475" r:id="rId31"/>
    <p:sldId id="451" r:id="rId32"/>
    <p:sldId id="492" r:id="rId33"/>
    <p:sldId id="453" r:id="rId34"/>
  </p:sldIdLst>
  <p:sldSz cx="9144000" cy="5143500" type="screen16x9"/>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 radera efter läsning" id="{02876BA8-4691-D140-8A24-5FD8FDAC474D}">
          <p14:sldIdLst/>
        </p14:section>
        <p14:section name="Presentationsmall" id="{7A2894CD-1B10-CD47-AC32-F2CA60705B3A}">
          <p14:sldIdLst>
            <p14:sldId id="409"/>
            <p14:sldId id="480"/>
            <p14:sldId id="459"/>
            <p14:sldId id="461"/>
            <p14:sldId id="483"/>
            <p14:sldId id="484"/>
            <p14:sldId id="466"/>
            <p14:sldId id="468"/>
            <p14:sldId id="469"/>
            <p14:sldId id="470"/>
            <p14:sldId id="493"/>
            <p14:sldId id="487"/>
            <p14:sldId id="488"/>
            <p14:sldId id="489"/>
            <p14:sldId id="471"/>
            <p14:sldId id="472"/>
            <p14:sldId id="473"/>
            <p14:sldId id="454"/>
            <p14:sldId id="422"/>
            <p14:sldId id="418"/>
            <p14:sldId id="474"/>
            <p14:sldId id="419"/>
            <p14:sldId id="410"/>
            <p14:sldId id="475"/>
            <p14:sldId id="451"/>
            <p14:sldId id="492"/>
            <p14:sldId id="45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106"/>
    <a:srgbClr val="FFFFFF"/>
    <a:srgbClr val="948A82"/>
    <a:srgbClr val="DF964B"/>
    <a:srgbClr val="549A0C"/>
    <a:srgbClr val="5A4F47"/>
    <a:srgbClr val="C10046"/>
    <a:srgbClr val="6150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9791" autoAdjust="0"/>
    <p:restoredTop sz="87211" autoAdjust="0"/>
  </p:normalViewPr>
  <p:slideViewPr>
    <p:cSldViewPr snapToGrid="0" snapToObjects="1">
      <p:cViewPr varScale="1">
        <p:scale>
          <a:sx n="132" d="100"/>
          <a:sy n="132" d="100"/>
        </p:scale>
        <p:origin x="636" y="12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450"/>
    </p:cViewPr>
  </p:sorterViewPr>
  <p:notesViewPr>
    <p:cSldViewPr snapToGrid="0" snapToObjects="1">
      <p:cViewPr varScale="1">
        <p:scale>
          <a:sx n="101" d="100"/>
          <a:sy n="101" d="100"/>
        </p:scale>
        <p:origin x="-35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amadtor\AppData\Local\Microsoft\Windows\Temporary%20Internet%20Files\Content.Outlook\M2VN9D4Q\Kopia%20av%20Milj&#246;data%20H&#197;R%2020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amadtor\AppData\Local\Microsoft\Windows\Temporary%20Internet%20Files\Content.Outlook\M2VN9D4Q\Kopia%20av%20Milj&#246;data%20H&#197;R%2020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1"/>
          <c:order val="0"/>
          <c:tx>
            <c:strRef>
              <c:f>'Diagram EN19 2016'!$A$54</c:f>
              <c:strCache>
                <c:ptCount val="1"/>
                <c:pt idx="0">
                  <c:v>Scope 1</c:v>
                </c:pt>
              </c:strCache>
            </c:strRef>
          </c:tx>
          <c:invertIfNegative val="0"/>
          <c:dPt>
            <c:idx val="0"/>
            <c:invertIfNegative val="0"/>
            <c:bubble3D val="0"/>
            <c:spPr>
              <a:solidFill>
                <a:srgbClr val="92D050"/>
              </a:solidFill>
            </c:spPr>
            <c:extLst>
              <c:ext xmlns:c16="http://schemas.microsoft.com/office/drawing/2014/chart" uri="{C3380CC4-5D6E-409C-BE32-E72D297353CC}">
                <c16:uniqueId val="{00000000-AADB-4179-94A5-E8ABFA2DAA67}"/>
              </c:ext>
            </c:extLst>
          </c:dPt>
          <c:dPt>
            <c:idx val="1"/>
            <c:invertIfNegative val="0"/>
            <c:bubble3D val="0"/>
            <c:spPr>
              <a:solidFill>
                <a:srgbClr val="92D050"/>
              </a:solidFill>
            </c:spPr>
            <c:extLst>
              <c:ext xmlns:c16="http://schemas.microsoft.com/office/drawing/2014/chart" uri="{C3380CC4-5D6E-409C-BE32-E72D297353CC}">
                <c16:uniqueId val="{00000001-AADB-4179-94A5-E8ABFA2DAA67}"/>
              </c:ext>
            </c:extLst>
          </c:dPt>
          <c:dPt>
            <c:idx val="2"/>
            <c:invertIfNegative val="0"/>
            <c:bubble3D val="0"/>
            <c:spPr>
              <a:solidFill>
                <a:srgbClr val="92D050"/>
              </a:solidFill>
            </c:spPr>
            <c:extLst>
              <c:ext xmlns:c16="http://schemas.microsoft.com/office/drawing/2014/chart" uri="{C3380CC4-5D6E-409C-BE32-E72D297353CC}">
                <c16:uniqueId val="{00000002-AADB-4179-94A5-E8ABFA2DAA67}"/>
              </c:ext>
            </c:extLst>
          </c:dPt>
          <c:dPt>
            <c:idx val="3"/>
            <c:invertIfNegative val="0"/>
            <c:bubble3D val="0"/>
            <c:spPr>
              <a:solidFill>
                <a:srgbClr val="92D050"/>
              </a:solidFill>
            </c:spPr>
            <c:extLst>
              <c:ext xmlns:c16="http://schemas.microsoft.com/office/drawing/2014/chart" uri="{C3380CC4-5D6E-409C-BE32-E72D297353CC}">
                <c16:uniqueId val="{00000003-AADB-4179-94A5-E8ABFA2DAA67}"/>
              </c:ext>
            </c:extLst>
          </c:dPt>
          <c:dPt>
            <c:idx val="4"/>
            <c:invertIfNegative val="0"/>
            <c:bubble3D val="0"/>
            <c:spPr>
              <a:solidFill>
                <a:srgbClr val="92D050"/>
              </a:solidFill>
            </c:spPr>
            <c:extLst>
              <c:ext xmlns:c16="http://schemas.microsoft.com/office/drawing/2014/chart" uri="{C3380CC4-5D6E-409C-BE32-E72D297353CC}">
                <c16:uniqueId val="{00000004-AADB-4179-94A5-E8ABFA2DAA67}"/>
              </c:ext>
            </c:extLst>
          </c:dPt>
          <c:dPt>
            <c:idx val="5"/>
            <c:invertIfNegative val="0"/>
            <c:bubble3D val="0"/>
            <c:spPr>
              <a:solidFill>
                <a:srgbClr val="92D050"/>
              </a:solidFill>
            </c:spPr>
            <c:extLst>
              <c:ext xmlns:c16="http://schemas.microsoft.com/office/drawing/2014/chart" uri="{C3380CC4-5D6E-409C-BE32-E72D297353CC}">
                <c16:uniqueId val="{00000005-AADB-4179-94A5-E8ABFA2DAA67}"/>
              </c:ext>
            </c:extLst>
          </c:dPt>
          <c:dPt>
            <c:idx val="6"/>
            <c:invertIfNegative val="0"/>
            <c:bubble3D val="0"/>
            <c:spPr>
              <a:solidFill>
                <a:srgbClr val="92D050"/>
              </a:solidFill>
            </c:spPr>
            <c:extLst>
              <c:ext xmlns:c16="http://schemas.microsoft.com/office/drawing/2014/chart" uri="{C3380CC4-5D6E-409C-BE32-E72D297353CC}">
                <c16:uniqueId val="{00000006-AADB-4179-94A5-E8ABFA2DAA67}"/>
              </c:ext>
            </c:extLst>
          </c:dPt>
          <c:dPt>
            <c:idx val="7"/>
            <c:invertIfNegative val="0"/>
            <c:bubble3D val="0"/>
            <c:spPr>
              <a:solidFill>
                <a:srgbClr val="92D050"/>
              </a:solidFill>
            </c:spPr>
            <c:extLst>
              <c:ext xmlns:c16="http://schemas.microsoft.com/office/drawing/2014/chart" uri="{C3380CC4-5D6E-409C-BE32-E72D297353CC}">
                <c16:uniqueId val="{00000007-AADB-4179-94A5-E8ABFA2DAA67}"/>
              </c:ext>
            </c:extLst>
          </c:dPt>
          <c:dPt>
            <c:idx val="8"/>
            <c:invertIfNegative val="0"/>
            <c:bubble3D val="0"/>
            <c:spPr>
              <a:solidFill>
                <a:srgbClr val="92D050"/>
              </a:solidFill>
            </c:spPr>
            <c:extLst>
              <c:ext xmlns:c16="http://schemas.microsoft.com/office/drawing/2014/chart" uri="{C3380CC4-5D6E-409C-BE32-E72D297353CC}">
                <c16:uniqueId val="{00000008-AADB-4179-94A5-E8ABFA2DAA67}"/>
              </c:ext>
            </c:extLst>
          </c:dPt>
          <c:dPt>
            <c:idx val="9"/>
            <c:invertIfNegative val="0"/>
            <c:bubble3D val="0"/>
            <c:spPr>
              <a:solidFill>
                <a:srgbClr val="92D050"/>
              </a:solidFill>
            </c:spPr>
            <c:extLst>
              <c:ext xmlns:c16="http://schemas.microsoft.com/office/drawing/2014/chart" uri="{C3380CC4-5D6E-409C-BE32-E72D297353CC}">
                <c16:uniqueId val="{00000009-AADB-4179-94A5-E8ABFA2DAA67}"/>
              </c:ext>
            </c:extLst>
          </c:dPt>
          <c:dPt>
            <c:idx val="10"/>
            <c:invertIfNegative val="0"/>
            <c:bubble3D val="0"/>
            <c:spPr>
              <a:solidFill>
                <a:srgbClr val="92D050"/>
              </a:solidFill>
            </c:spPr>
            <c:extLst>
              <c:ext xmlns:c16="http://schemas.microsoft.com/office/drawing/2014/chart" uri="{C3380CC4-5D6E-409C-BE32-E72D297353CC}">
                <c16:uniqueId val="{0000000A-AADB-4179-94A5-E8ABFA2DAA67}"/>
              </c:ext>
            </c:extLst>
          </c:dPt>
          <c:dPt>
            <c:idx val="11"/>
            <c:invertIfNegative val="0"/>
            <c:bubble3D val="0"/>
            <c:spPr>
              <a:solidFill>
                <a:srgbClr val="92D050"/>
              </a:solidFill>
            </c:spPr>
            <c:extLst>
              <c:ext xmlns:c16="http://schemas.microsoft.com/office/drawing/2014/chart" uri="{C3380CC4-5D6E-409C-BE32-E72D297353CC}">
                <c16:uniqueId val="{0000000B-AADB-4179-94A5-E8ABFA2DAA67}"/>
              </c:ext>
            </c:extLst>
          </c:dPt>
          <c:dPt>
            <c:idx val="12"/>
            <c:invertIfNegative val="0"/>
            <c:bubble3D val="0"/>
            <c:spPr>
              <a:solidFill>
                <a:srgbClr val="FFC000"/>
              </a:solidFill>
            </c:spPr>
            <c:extLst>
              <c:ext xmlns:c16="http://schemas.microsoft.com/office/drawing/2014/chart" uri="{C3380CC4-5D6E-409C-BE32-E72D297353CC}">
                <c16:uniqueId val="{0000000C-AADB-4179-94A5-E8ABFA2DAA67}"/>
              </c:ext>
            </c:extLst>
          </c:dPt>
          <c:dPt>
            <c:idx val="13"/>
            <c:invertIfNegative val="0"/>
            <c:bubble3D val="0"/>
            <c:spPr>
              <a:solidFill>
                <a:srgbClr val="FFC000"/>
              </a:solidFill>
            </c:spPr>
            <c:extLst>
              <c:ext xmlns:c16="http://schemas.microsoft.com/office/drawing/2014/chart" uri="{C3380CC4-5D6E-409C-BE32-E72D297353CC}">
                <c16:uniqueId val="{0000000D-AADB-4179-94A5-E8ABFA2DAA67}"/>
              </c:ext>
            </c:extLst>
          </c:dPt>
          <c:dPt>
            <c:idx val="14"/>
            <c:invertIfNegative val="0"/>
            <c:bubble3D val="0"/>
            <c:spPr>
              <a:solidFill>
                <a:srgbClr val="FFC000"/>
              </a:solidFill>
            </c:spPr>
            <c:extLst>
              <c:ext xmlns:c16="http://schemas.microsoft.com/office/drawing/2014/chart" uri="{C3380CC4-5D6E-409C-BE32-E72D297353CC}">
                <c16:uniqueId val="{0000000E-AADB-4179-94A5-E8ABFA2DAA67}"/>
              </c:ext>
            </c:extLst>
          </c:dPt>
          <c:dPt>
            <c:idx val="15"/>
            <c:invertIfNegative val="0"/>
            <c:bubble3D val="0"/>
            <c:spPr>
              <a:solidFill>
                <a:srgbClr val="FFC000"/>
              </a:solidFill>
            </c:spPr>
            <c:extLst>
              <c:ext xmlns:c16="http://schemas.microsoft.com/office/drawing/2014/chart" uri="{C3380CC4-5D6E-409C-BE32-E72D297353CC}">
                <c16:uniqueId val="{0000000F-AADB-4179-94A5-E8ABFA2DAA67}"/>
              </c:ext>
            </c:extLst>
          </c:dPt>
          <c:cat>
            <c:numRef>
              <c:f>'Diagram EN19 2016'!$B$53:$Q$53</c:f>
              <c:numCache>
                <c:formatCode>General</c:formatCode>
                <c:ptCount val="16"/>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pt idx="15">
                  <c:v>2020</c:v>
                </c:pt>
              </c:numCache>
            </c:numRef>
          </c:cat>
          <c:val>
            <c:numRef>
              <c:f>'Diagram EN19 2016'!$B$57:$Q$57</c:f>
              <c:numCache>
                <c:formatCode>#,##0</c:formatCode>
                <c:ptCount val="16"/>
                <c:pt idx="0">
                  <c:v>11560</c:v>
                </c:pt>
                <c:pt idx="1">
                  <c:v>9070</c:v>
                </c:pt>
                <c:pt idx="2">
                  <c:v>7482.6087459999935</c:v>
                </c:pt>
                <c:pt idx="3">
                  <c:v>5589.2538119999945</c:v>
                </c:pt>
                <c:pt idx="4">
                  <c:v>5441.9370940000026</c:v>
                </c:pt>
                <c:pt idx="5">
                  <c:v>7689.4849940000013</c:v>
                </c:pt>
                <c:pt idx="6">
                  <c:v>4690.6080470000015</c:v>
                </c:pt>
                <c:pt idx="7">
                  <c:v>4955.0660839999973</c:v>
                </c:pt>
                <c:pt idx="8">
                  <c:v>3766.9650309019994</c:v>
                </c:pt>
                <c:pt idx="9">
                  <c:v>3108.1715627999997</c:v>
                </c:pt>
                <c:pt idx="10">
                  <c:v>3065.954751999996</c:v>
                </c:pt>
                <c:pt idx="11">
                  <c:v>2722.6227510000008</c:v>
                </c:pt>
                <c:pt idx="12">
                  <c:v>3200</c:v>
                </c:pt>
                <c:pt idx="13">
                  <c:v>2200</c:v>
                </c:pt>
                <c:pt idx="14">
                  <c:v>1200</c:v>
                </c:pt>
                <c:pt idx="15">
                  <c:v>300</c:v>
                </c:pt>
              </c:numCache>
            </c:numRef>
          </c:val>
          <c:extLst>
            <c:ext xmlns:c16="http://schemas.microsoft.com/office/drawing/2014/chart" uri="{C3380CC4-5D6E-409C-BE32-E72D297353CC}">
              <c16:uniqueId val="{00000010-AADB-4179-94A5-E8ABFA2DAA67}"/>
            </c:ext>
          </c:extLst>
        </c:ser>
        <c:dLbls>
          <c:showLegendKey val="0"/>
          <c:showVal val="0"/>
          <c:showCatName val="0"/>
          <c:showSerName val="0"/>
          <c:showPercent val="0"/>
          <c:showBubbleSize val="0"/>
        </c:dLbls>
        <c:gapWidth val="55"/>
        <c:overlap val="100"/>
        <c:axId val="178802688"/>
        <c:axId val="178804224"/>
      </c:barChart>
      <c:catAx>
        <c:axId val="178802688"/>
        <c:scaling>
          <c:orientation val="minMax"/>
        </c:scaling>
        <c:delete val="0"/>
        <c:axPos val="b"/>
        <c:numFmt formatCode="General" sourceLinked="1"/>
        <c:majorTickMark val="none"/>
        <c:minorTickMark val="none"/>
        <c:tickLblPos val="nextTo"/>
        <c:crossAx val="178804224"/>
        <c:crosses val="autoZero"/>
        <c:auto val="1"/>
        <c:lblAlgn val="ctr"/>
        <c:lblOffset val="100"/>
        <c:noMultiLvlLbl val="0"/>
      </c:catAx>
      <c:valAx>
        <c:axId val="178804224"/>
        <c:scaling>
          <c:orientation val="minMax"/>
        </c:scaling>
        <c:delete val="0"/>
        <c:axPos val="l"/>
        <c:majorGridlines>
          <c:spPr>
            <a:ln>
              <a:noFill/>
            </a:ln>
          </c:spPr>
        </c:majorGridlines>
        <c:numFmt formatCode="#,##0" sourceLinked="1"/>
        <c:majorTickMark val="none"/>
        <c:minorTickMark val="none"/>
        <c:tickLblPos val="nextTo"/>
        <c:spPr>
          <a:ln w="0"/>
        </c:spPr>
        <c:crossAx val="178802688"/>
        <c:crosses val="autoZero"/>
        <c:crossBetween val="between"/>
      </c:valAx>
      <c:spPr>
        <a:ln>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pieChart>
        <c:varyColors val="1"/>
        <c:ser>
          <c:idx val="0"/>
          <c:order val="0"/>
          <c:dPt>
            <c:idx val="0"/>
            <c:bubble3D val="0"/>
            <c:spPr>
              <a:solidFill>
                <a:schemeClr val="tx1"/>
              </a:solidFill>
            </c:spPr>
            <c:extLst>
              <c:ext xmlns:c16="http://schemas.microsoft.com/office/drawing/2014/chart" uri="{C3380CC4-5D6E-409C-BE32-E72D297353CC}">
                <c16:uniqueId val="{00000000-6D5F-4C66-AEAC-0A40C4AE94F0}"/>
              </c:ext>
            </c:extLst>
          </c:dPt>
          <c:dPt>
            <c:idx val="1"/>
            <c:bubble3D val="0"/>
            <c:spPr>
              <a:solidFill>
                <a:schemeClr val="accent1"/>
              </a:solidFill>
            </c:spPr>
            <c:extLst>
              <c:ext xmlns:c16="http://schemas.microsoft.com/office/drawing/2014/chart" uri="{C3380CC4-5D6E-409C-BE32-E72D297353CC}">
                <c16:uniqueId val="{00000001-6D5F-4C66-AEAC-0A40C4AE94F0}"/>
              </c:ext>
            </c:extLst>
          </c:dPt>
          <c:cat>
            <c:strRef>
              <c:f>'Diagram EN19 2016'!$A$91:$A$93</c:f>
              <c:strCache>
                <c:ptCount val="3"/>
                <c:pt idx="0">
                  <c:v>Vehicles and fuel</c:v>
                </c:pt>
                <c:pt idx="1">
                  <c:v>Energy</c:v>
                </c:pt>
                <c:pt idx="2">
                  <c:v>Emergency service</c:v>
                </c:pt>
              </c:strCache>
            </c:strRef>
          </c:cat>
          <c:val>
            <c:numRef>
              <c:f>'Diagram EN19 2016'!$B$91:$B$93</c:f>
              <c:numCache>
                <c:formatCode>#,##0</c:formatCode>
                <c:ptCount val="3"/>
                <c:pt idx="0">
                  <c:v>2586.2375330000023</c:v>
                </c:pt>
                <c:pt idx="1">
                  <c:v>93.126510000000039</c:v>
                </c:pt>
                <c:pt idx="2">
                  <c:v>43.258708000000013</c:v>
                </c:pt>
              </c:numCache>
            </c:numRef>
          </c:val>
          <c:extLst>
            <c:ext xmlns:c16="http://schemas.microsoft.com/office/drawing/2014/chart" uri="{C3380CC4-5D6E-409C-BE32-E72D297353CC}">
              <c16:uniqueId val="{00000002-6D5F-4C66-AEAC-0A40C4AE94F0}"/>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6447436933813944"/>
          <c:y val="0.21370463797743783"/>
          <c:w val="0.39168351979655441"/>
          <c:h val="0.5725901897220822"/>
        </c:manualLayout>
      </c:layout>
      <c:overlay val="0"/>
    </c:legend>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04EE40-A920-4310-B732-9390447517A3}"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sv-SE"/>
        </a:p>
      </dgm:t>
    </dgm:pt>
    <dgm:pt modelId="{BC350E69-38B2-4ED0-9395-E7E249E86A35}">
      <dgm:prSet phldrT="[Text]"/>
      <dgm:spPr/>
      <dgm:t>
        <a:bodyPr/>
        <a:lstStyle/>
        <a:p>
          <a:r>
            <a:rPr lang="sv-SE" dirty="0" err="1" smtClean="0"/>
            <a:t>effects</a:t>
          </a:r>
          <a:r>
            <a:rPr lang="sv-SE" dirty="0" smtClean="0"/>
            <a:t> on emissions</a:t>
          </a:r>
          <a:endParaRPr lang="sv-SE" dirty="0"/>
        </a:p>
      </dgm:t>
    </dgm:pt>
    <dgm:pt modelId="{C0CD2FED-98C5-4784-BD67-27879429110F}" type="parTrans" cxnId="{6BF55434-827A-4809-B3F2-1B3776786284}">
      <dgm:prSet/>
      <dgm:spPr/>
      <dgm:t>
        <a:bodyPr/>
        <a:lstStyle/>
        <a:p>
          <a:endParaRPr lang="sv-SE"/>
        </a:p>
      </dgm:t>
    </dgm:pt>
    <dgm:pt modelId="{E7EE2F41-45BD-4E8C-ADE5-F0653E4C5AC4}" type="sibTrans" cxnId="{6BF55434-827A-4809-B3F2-1B3776786284}">
      <dgm:prSet/>
      <dgm:spPr/>
      <dgm:t>
        <a:bodyPr/>
        <a:lstStyle/>
        <a:p>
          <a:endParaRPr lang="sv-SE"/>
        </a:p>
      </dgm:t>
    </dgm:pt>
    <dgm:pt modelId="{F19FB6F6-CF0B-4239-81E3-77DB0CA09525}">
      <dgm:prSet phldrT="[Text]"/>
      <dgm:spPr/>
      <dgm:t>
        <a:bodyPr/>
        <a:lstStyle/>
        <a:p>
          <a:r>
            <a:rPr lang="sv-SE" dirty="0" smtClean="0"/>
            <a:t>ATM system</a:t>
          </a:r>
          <a:endParaRPr lang="sv-SE" dirty="0"/>
        </a:p>
      </dgm:t>
    </dgm:pt>
    <dgm:pt modelId="{CB65D8F2-07FA-4852-AB8D-02C554F3C568}" type="parTrans" cxnId="{1CC507A2-0E3A-4F02-962C-7475B3EB60C4}">
      <dgm:prSet/>
      <dgm:spPr/>
      <dgm:t>
        <a:bodyPr/>
        <a:lstStyle/>
        <a:p>
          <a:endParaRPr lang="sv-SE"/>
        </a:p>
      </dgm:t>
    </dgm:pt>
    <dgm:pt modelId="{84852C4B-E901-4091-958A-44241777556D}" type="sibTrans" cxnId="{1CC507A2-0E3A-4F02-962C-7475B3EB60C4}">
      <dgm:prSet/>
      <dgm:spPr/>
      <dgm:t>
        <a:bodyPr/>
        <a:lstStyle/>
        <a:p>
          <a:endParaRPr lang="sv-SE"/>
        </a:p>
      </dgm:t>
    </dgm:pt>
    <dgm:pt modelId="{9AAD2972-AEB9-4E39-8596-7D6A9155F668}">
      <dgm:prSet phldrT="[Text]"/>
      <dgm:spPr/>
      <dgm:t>
        <a:bodyPr/>
        <a:lstStyle/>
        <a:p>
          <a:r>
            <a:rPr lang="sv-SE" dirty="0" err="1" smtClean="0"/>
            <a:t>environmental</a:t>
          </a:r>
          <a:r>
            <a:rPr lang="sv-SE" dirty="0" smtClean="0"/>
            <a:t> </a:t>
          </a:r>
          <a:r>
            <a:rPr lang="sv-SE" dirty="0" err="1" smtClean="0"/>
            <a:t>permit</a:t>
          </a:r>
          <a:endParaRPr lang="sv-SE" dirty="0"/>
        </a:p>
      </dgm:t>
    </dgm:pt>
    <dgm:pt modelId="{475D0867-A217-4E50-804F-AC4C75FD45C8}" type="parTrans" cxnId="{00492EB6-7E6D-4390-9194-509AEF7BB110}">
      <dgm:prSet/>
      <dgm:spPr/>
      <dgm:t>
        <a:bodyPr/>
        <a:lstStyle/>
        <a:p>
          <a:endParaRPr lang="sv-SE"/>
        </a:p>
      </dgm:t>
    </dgm:pt>
    <dgm:pt modelId="{1B86F3C9-E5C9-45CC-8BB6-1F0799BF2370}" type="sibTrans" cxnId="{00492EB6-7E6D-4390-9194-509AEF7BB110}">
      <dgm:prSet/>
      <dgm:spPr/>
      <dgm:t>
        <a:bodyPr/>
        <a:lstStyle/>
        <a:p>
          <a:endParaRPr lang="sv-SE"/>
        </a:p>
      </dgm:t>
    </dgm:pt>
    <dgm:pt modelId="{47B03350-2E18-4468-9DEF-57130C014848}">
      <dgm:prSet phldrT="[Text]"/>
      <dgm:spPr/>
      <dgm:t>
        <a:bodyPr/>
        <a:lstStyle/>
        <a:p>
          <a:r>
            <a:rPr lang="sv-SE" dirty="0" err="1" smtClean="0"/>
            <a:t>aircraft</a:t>
          </a:r>
          <a:r>
            <a:rPr lang="sv-SE" dirty="0" smtClean="0"/>
            <a:t>/pilot </a:t>
          </a:r>
          <a:r>
            <a:rPr lang="sv-SE" dirty="0" err="1" smtClean="0"/>
            <a:t>performance</a:t>
          </a:r>
          <a:endParaRPr lang="sv-SE" dirty="0"/>
        </a:p>
      </dgm:t>
    </dgm:pt>
    <dgm:pt modelId="{2BB27D1D-83CC-4C27-9C3F-FA4CDC77CCF1}" type="parTrans" cxnId="{DFF521F6-8E18-4834-BB6E-38B6C2FFBCA3}">
      <dgm:prSet/>
      <dgm:spPr/>
      <dgm:t>
        <a:bodyPr/>
        <a:lstStyle/>
        <a:p>
          <a:endParaRPr lang="sv-SE"/>
        </a:p>
      </dgm:t>
    </dgm:pt>
    <dgm:pt modelId="{0610BCDB-CB84-4BCE-BDAF-136D621547C8}" type="sibTrans" cxnId="{DFF521F6-8E18-4834-BB6E-38B6C2FFBCA3}">
      <dgm:prSet/>
      <dgm:spPr/>
      <dgm:t>
        <a:bodyPr/>
        <a:lstStyle/>
        <a:p>
          <a:endParaRPr lang="sv-SE"/>
        </a:p>
      </dgm:t>
    </dgm:pt>
    <dgm:pt modelId="{4372357A-D5CB-4150-824F-20571A6AD4D7}" type="pres">
      <dgm:prSet presAssocID="{5804EE40-A920-4310-B732-9390447517A3}" presName="cycle" presStyleCnt="0">
        <dgm:presLayoutVars>
          <dgm:chMax val="1"/>
          <dgm:dir/>
          <dgm:animLvl val="ctr"/>
          <dgm:resizeHandles val="exact"/>
        </dgm:presLayoutVars>
      </dgm:prSet>
      <dgm:spPr/>
      <dgm:t>
        <a:bodyPr/>
        <a:lstStyle/>
        <a:p>
          <a:endParaRPr lang="sv-SE"/>
        </a:p>
      </dgm:t>
    </dgm:pt>
    <dgm:pt modelId="{3416F0A4-C35A-40FB-B73E-A61AC3532968}" type="pres">
      <dgm:prSet presAssocID="{BC350E69-38B2-4ED0-9395-E7E249E86A35}" presName="centerShape" presStyleLbl="node0" presStyleIdx="0" presStyleCnt="1"/>
      <dgm:spPr/>
      <dgm:t>
        <a:bodyPr/>
        <a:lstStyle/>
        <a:p>
          <a:endParaRPr lang="sv-SE"/>
        </a:p>
      </dgm:t>
    </dgm:pt>
    <dgm:pt modelId="{E7AF6466-A796-4C45-9A24-C56022C3F2F7}" type="pres">
      <dgm:prSet presAssocID="{CB65D8F2-07FA-4852-AB8D-02C554F3C568}" presName="parTrans" presStyleLbl="bgSibTrans2D1" presStyleIdx="0" presStyleCnt="3"/>
      <dgm:spPr/>
      <dgm:t>
        <a:bodyPr/>
        <a:lstStyle/>
        <a:p>
          <a:endParaRPr lang="sv-SE"/>
        </a:p>
      </dgm:t>
    </dgm:pt>
    <dgm:pt modelId="{CF829B41-5AB5-45BD-9E20-98197199A5E5}" type="pres">
      <dgm:prSet presAssocID="{F19FB6F6-CF0B-4239-81E3-77DB0CA09525}" presName="node" presStyleLbl="node1" presStyleIdx="0" presStyleCnt="3">
        <dgm:presLayoutVars>
          <dgm:bulletEnabled val="1"/>
        </dgm:presLayoutVars>
      </dgm:prSet>
      <dgm:spPr/>
      <dgm:t>
        <a:bodyPr/>
        <a:lstStyle/>
        <a:p>
          <a:endParaRPr lang="sv-SE"/>
        </a:p>
      </dgm:t>
    </dgm:pt>
    <dgm:pt modelId="{54997C47-472B-4E6D-8B65-987136BAA7EE}" type="pres">
      <dgm:prSet presAssocID="{475D0867-A217-4E50-804F-AC4C75FD45C8}" presName="parTrans" presStyleLbl="bgSibTrans2D1" presStyleIdx="1" presStyleCnt="3"/>
      <dgm:spPr/>
      <dgm:t>
        <a:bodyPr/>
        <a:lstStyle/>
        <a:p>
          <a:endParaRPr lang="sv-SE"/>
        </a:p>
      </dgm:t>
    </dgm:pt>
    <dgm:pt modelId="{155FCD26-3F90-44F6-98D4-2A5506BF86ED}" type="pres">
      <dgm:prSet presAssocID="{9AAD2972-AEB9-4E39-8596-7D6A9155F668}" presName="node" presStyleLbl="node1" presStyleIdx="1" presStyleCnt="3">
        <dgm:presLayoutVars>
          <dgm:bulletEnabled val="1"/>
        </dgm:presLayoutVars>
      </dgm:prSet>
      <dgm:spPr/>
      <dgm:t>
        <a:bodyPr/>
        <a:lstStyle/>
        <a:p>
          <a:endParaRPr lang="sv-SE"/>
        </a:p>
      </dgm:t>
    </dgm:pt>
    <dgm:pt modelId="{27093BB7-FA4A-4C18-AEEB-BD3AA119D56B}" type="pres">
      <dgm:prSet presAssocID="{2BB27D1D-83CC-4C27-9C3F-FA4CDC77CCF1}" presName="parTrans" presStyleLbl="bgSibTrans2D1" presStyleIdx="2" presStyleCnt="3"/>
      <dgm:spPr/>
      <dgm:t>
        <a:bodyPr/>
        <a:lstStyle/>
        <a:p>
          <a:endParaRPr lang="sv-SE"/>
        </a:p>
      </dgm:t>
    </dgm:pt>
    <dgm:pt modelId="{FBC4B9B8-EDA5-45F9-B0A8-A80646D82BFB}" type="pres">
      <dgm:prSet presAssocID="{47B03350-2E18-4468-9DEF-57130C014848}" presName="node" presStyleLbl="node1" presStyleIdx="2" presStyleCnt="3">
        <dgm:presLayoutVars>
          <dgm:bulletEnabled val="1"/>
        </dgm:presLayoutVars>
      </dgm:prSet>
      <dgm:spPr/>
      <dgm:t>
        <a:bodyPr/>
        <a:lstStyle/>
        <a:p>
          <a:endParaRPr lang="sv-SE"/>
        </a:p>
      </dgm:t>
    </dgm:pt>
  </dgm:ptLst>
  <dgm:cxnLst>
    <dgm:cxn modelId="{9B36F8E6-2792-482E-B291-C180D817C73D}" type="presOf" srcId="{BC350E69-38B2-4ED0-9395-E7E249E86A35}" destId="{3416F0A4-C35A-40FB-B73E-A61AC3532968}" srcOrd="0" destOrd="0" presId="urn:microsoft.com/office/officeart/2005/8/layout/radial4"/>
    <dgm:cxn modelId="{6BF55434-827A-4809-B3F2-1B3776786284}" srcId="{5804EE40-A920-4310-B732-9390447517A3}" destId="{BC350E69-38B2-4ED0-9395-E7E249E86A35}" srcOrd="0" destOrd="0" parTransId="{C0CD2FED-98C5-4784-BD67-27879429110F}" sibTransId="{E7EE2F41-45BD-4E8C-ADE5-F0653E4C5AC4}"/>
    <dgm:cxn modelId="{82453368-BF41-48A3-BE02-0AFDD76EFF3F}" type="presOf" srcId="{5804EE40-A920-4310-B732-9390447517A3}" destId="{4372357A-D5CB-4150-824F-20571A6AD4D7}" srcOrd="0" destOrd="0" presId="urn:microsoft.com/office/officeart/2005/8/layout/radial4"/>
    <dgm:cxn modelId="{3BBBBA42-6AFD-40EA-A155-7702954EF3BC}" type="presOf" srcId="{F19FB6F6-CF0B-4239-81E3-77DB0CA09525}" destId="{CF829B41-5AB5-45BD-9E20-98197199A5E5}" srcOrd="0" destOrd="0" presId="urn:microsoft.com/office/officeart/2005/8/layout/radial4"/>
    <dgm:cxn modelId="{65155F44-E792-4608-A433-A95688DB4A2B}" type="presOf" srcId="{475D0867-A217-4E50-804F-AC4C75FD45C8}" destId="{54997C47-472B-4E6D-8B65-987136BAA7EE}" srcOrd="0" destOrd="0" presId="urn:microsoft.com/office/officeart/2005/8/layout/radial4"/>
    <dgm:cxn modelId="{A6A60C93-635A-4829-AD5A-8EB85F77DB5E}" type="presOf" srcId="{CB65D8F2-07FA-4852-AB8D-02C554F3C568}" destId="{E7AF6466-A796-4C45-9A24-C56022C3F2F7}" srcOrd="0" destOrd="0" presId="urn:microsoft.com/office/officeart/2005/8/layout/radial4"/>
    <dgm:cxn modelId="{DFF521F6-8E18-4834-BB6E-38B6C2FFBCA3}" srcId="{BC350E69-38B2-4ED0-9395-E7E249E86A35}" destId="{47B03350-2E18-4468-9DEF-57130C014848}" srcOrd="2" destOrd="0" parTransId="{2BB27D1D-83CC-4C27-9C3F-FA4CDC77CCF1}" sibTransId="{0610BCDB-CB84-4BCE-BDAF-136D621547C8}"/>
    <dgm:cxn modelId="{2DC40072-9DCB-477E-BE51-FF57B0FB76C7}" type="presOf" srcId="{9AAD2972-AEB9-4E39-8596-7D6A9155F668}" destId="{155FCD26-3F90-44F6-98D4-2A5506BF86ED}" srcOrd="0" destOrd="0" presId="urn:microsoft.com/office/officeart/2005/8/layout/radial4"/>
    <dgm:cxn modelId="{1CC507A2-0E3A-4F02-962C-7475B3EB60C4}" srcId="{BC350E69-38B2-4ED0-9395-E7E249E86A35}" destId="{F19FB6F6-CF0B-4239-81E3-77DB0CA09525}" srcOrd="0" destOrd="0" parTransId="{CB65D8F2-07FA-4852-AB8D-02C554F3C568}" sibTransId="{84852C4B-E901-4091-958A-44241777556D}"/>
    <dgm:cxn modelId="{46FEE374-E696-4919-9596-6A8357BB03F0}" type="presOf" srcId="{2BB27D1D-83CC-4C27-9C3F-FA4CDC77CCF1}" destId="{27093BB7-FA4A-4C18-AEEB-BD3AA119D56B}" srcOrd="0" destOrd="0" presId="urn:microsoft.com/office/officeart/2005/8/layout/radial4"/>
    <dgm:cxn modelId="{B9648DEA-59B2-4014-B122-8DCBDC6B6F75}" type="presOf" srcId="{47B03350-2E18-4468-9DEF-57130C014848}" destId="{FBC4B9B8-EDA5-45F9-B0A8-A80646D82BFB}" srcOrd="0" destOrd="0" presId="urn:microsoft.com/office/officeart/2005/8/layout/radial4"/>
    <dgm:cxn modelId="{00492EB6-7E6D-4390-9194-509AEF7BB110}" srcId="{BC350E69-38B2-4ED0-9395-E7E249E86A35}" destId="{9AAD2972-AEB9-4E39-8596-7D6A9155F668}" srcOrd="1" destOrd="0" parTransId="{475D0867-A217-4E50-804F-AC4C75FD45C8}" sibTransId="{1B86F3C9-E5C9-45CC-8BB6-1F0799BF2370}"/>
    <dgm:cxn modelId="{9B4ED195-235F-4F2E-AEAB-A189B68CB55E}" type="presParOf" srcId="{4372357A-D5CB-4150-824F-20571A6AD4D7}" destId="{3416F0A4-C35A-40FB-B73E-A61AC3532968}" srcOrd="0" destOrd="0" presId="urn:microsoft.com/office/officeart/2005/8/layout/radial4"/>
    <dgm:cxn modelId="{78FEAE83-200B-4723-9EF2-87B1D97D27D7}" type="presParOf" srcId="{4372357A-D5CB-4150-824F-20571A6AD4D7}" destId="{E7AF6466-A796-4C45-9A24-C56022C3F2F7}" srcOrd="1" destOrd="0" presId="urn:microsoft.com/office/officeart/2005/8/layout/radial4"/>
    <dgm:cxn modelId="{851754AA-62F6-4FDA-8B8B-0E65C4EBF66C}" type="presParOf" srcId="{4372357A-D5CB-4150-824F-20571A6AD4D7}" destId="{CF829B41-5AB5-45BD-9E20-98197199A5E5}" srcOrd="2" destOrd="0" presId="urn:microsoft.com/office/officeart/2005/8/layout/radial4"/>
    <dgm:cxn modelId="{37D97448-479A-433D-9D3A-7AE743F03F9C}" type="presParOf" srcId="{4372357A-D5CB-4150-824F-20571A6AD4D7}" destId="{54997C47-472B-4E6D-8B65-987136BAA7EE}" srcOrd="3" destOrd="0" presId="urn:microsoft.com/office/officeart/2005/8/layout/radial4"/>
    <dgm:cxn modelId="{3D7E099A-C717-4FC7-AAA5-8AAEDD2D8CC6}" type="presParOf" srcId="{4372357A-D5CB-4150-824F-20571A6AD4D7}" destId="{155FCD26-3F90-44F6-98D4-2A5506BF86ED}" srcOrd="4" destOrd="0" presId="urn:microsoft.com/office/officeart/2005/8/layout/radial4"/>
    <dgm:cxn modelId="{ED305D06-30B9-463A-B9BB-E2C041DCA8E5}" type="presParOf" srcId="{4372357A-D5CB-4150-824F-20571A6AD4D7}" destId="{27093BB7-FA4A-4C18-AEEB-BD3AA119D56B}" srcOrd="5" destOrd="0" presId="urn:microsoft.com/office/officeart/2005/8/layout/radial4"/>
    <dgm:cxn modelId="{4C8E1689-3A87-42B1-BB39-8DA3BD6002B9}" type="presParOf" srcId="{4372357A-D5CB-4150-824F-20571A6AD4D7}" destId="{FBC4B9B8-EDA5-45F9-B0A8-A80646D82BFB}"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6F0A4-C35A-40FB-B73E-A61AC3532968}">
      <dsp:nvSpPr>
        <dsp:cNvPr id="0" name=""/>
        <dsp:cNvSpPr/>
      </dsp:nvSpPr>
      <dsp:spPr>
        <a:xfrm>
          <a:off x="2218526" y="2190926"/>
          <a:ext cx="1837171" cy="1837171"/>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sv-SE" sz="2500" kern="1200" dirty="0" err="1" smtClean="0"/>
            <a:t>effects</a:t>
          </a:r>
          <a:r>
            <a:rPr lang="sv-SE" sz="2500" kern="1200" dirty="0" smtClean="0"/>
            <a:t> on emissions</a:t>
          </a:r>
          <a:endParaRPr lang="sv-SE" sz="2500" kern="1200" dirty="0"/>
        </a:p>
      </dsp:txBody>
      <dsp:txXfrm>
        <a:off x="2487573" y="2459973"/>
        <a:ext cx="1299077" cy="1299077"/>
      </dsp:txXfrm>
    </dsp:sp>
    <dsp:sp modelId="{E7AF6466-A796-4C45-9A24-C56022C3F2F7}">
      <dsp:nvSpPr>
        <dsp:cNvPr id="0" name=""/>
        <dsp:cNvSpPr/>
      </dsp:nvSpPr>
      <dsp:spPr>
        <a:xfrm rot="12900000">
          <a:off x="1035586" y="1869615"/>
          <a:ext cx="1409310" cy="52359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829B41-5AB5-45BD-9E20-98197199A5E5}">
      <dsp:nvSpPr>
        <dsp:cNvPr id="0" name=""/>
        <dsp:cNvSpPr/>
      </dsp:nvSpPr>
      <dsp:spPr>
        <a:xfrm>
          <a:off x="290365" y="1029113"/>
          <a:ext cx="1745312" cy="139625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sv-SE" sz="2100" kern="1200" dirty="0" smtClean="0"/>
            <a:t>ATM system</a:t>
          </a:r>
          <a:endParaRPr lang="sv-SE" sz="2100" kern="1200" dirty="0"/>
        </a:p>
      </dsp:txBody>
      <dsp:txXfrm>
        <a:off x="331260" y="1070008"/>
        <a:ext cx="1663522" cy="1314460"/>
      </dsp:txXfrm>
    </dsp:sp>
    <dsp:sp modelId="{54997C47-472B-4E6D-8B65-987136BAA7EE}">
      <dsp:nvSpPr>
        <dsp:cNvPr id="0" name=""/>
        <dsp:cNvSpPr/>
      </dsp:nvSpPr>
      <dsp:spPr>
        <a:xfrm rot="16200000">
          <a:off x="2432456" y="1142450"/>
          <a:ext cx="1409310" cy="52359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5FCD26-3F90-44F6-98D4-2A5506BF86ED}">
      <dsp:nvSpPr>
        <dsp:cNvPr id="0" name=""/>
        <dsp:cNvSpPr/>
      </dsp:nvSpPr>
      <dsp:spPr>
        <a:xfrm>
          <a:off x="2264455" y="1467"/>
          <a:ext cx="1745312" cy="139625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sv-SE" sz="2100" kern="1200" dirty="0" err="1" smtClean="0"/>
            <a:t>environmental</a:t>
          </a:r>
          <a:r>
            <a:rPr lang="sv-SE" sz="2100" kern="1200" dirty="0" smtClean="0"/>
            <a:t> </a:t>
          </a:r>
          <a:r>
            <a:rPr lang="sv-SE" sz="2100" kern="1200" dirty="0" err="1" smtClean="0"/>
            <a:t>permit</a:t>
          </a:r>
          <a:endParaRPr lang="sv-SE" sz="2100" kern="1200" dirty="0"/>
        </a:p>
      </dsp:txBody>
      <dsp:txXfrm>
        <a:off x="2305350" y="42362"/>
        <a:ext cx="1663522" cy="1314460"/>
      </dsp:txXfrm>
    </dsp:sp>
    <dsp:sp modelId="{27093BB7-FA4A-4C18-AEEB-BD3AA119D56B}">
      <dsp:nvSpPr>
        <dsp:cNvPr id="0" name=""/>
        <dsp:cNvSpPr/>
      </dsp:nvSpPr>
      <dsp:spPr>
        <a:xfrm rot="19500000">
          <a:off x="3829327" y="1869615"/>
          <a:ext cx="1409310" cy="52359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C4B9B8-EDA5-45F9-B0A8-A80646D82BFB}">
      <dsp:nvSpPr>
        <dsp:cNvPr id="0" name=""/>
        <dsp:cNvSpPr/>
      </dsp:nvSpPr>
      <dsp:spPr>
        <a:xfrm>
          <a:off x="4238546" y="1029113"/>
          <a:ext cx="1745312" cy="139625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sv-SE" sz="2100" kern="1200" dirty="0" err="1" smtClean="0"/>
            <a:t>aircraft</a:t>
          </a:r>
          <a:r>
            <a:rPr lang="sv-SE" sz="2100" kern="1200" dirty="0" smtClean="0"/>
            <a:t>/pilot </a:t>
          </a:r>
          <a:r>
            <a:rPr lang="sv-SE" sz="2100" kern="1200" dirty="0" err="1" smtClean="0"/>
            <a:t>performance</a:t>
          </a:r>
          <a:endParaRPr lang="sv-SE" sz="2100" kern="1200" dirty="0"/>
        </a:p>
      </dsp:txBody>
      <dsp:txXfrm>
        <a:off x="4279441" y="1070008"/>
        <a:ext cx="1663522" cy="13144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6D0412-81B0-BE44-B7DA-FDA6EC842A4E}" type="datetimeFigureOut">
              <a:rPr lang="sv-SE" smtClean="0"/>
              <a:pPr/>
              <a:t>2018-05-25</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C65A38-79A6-FD4A-B4A1-5564109B74C5}" type="slidenum">
              <a:rPr lang="sv-SE" smtClean="0"/>
              <a:pPr/>
              <a:t>‹#›</a:t>
            </a:fld>
            <a:endParaRPr lang="sv-SE"/>
          </a:p>
        </p:txBody>
      </p:sp>
    </p:spTree>
    <p:extLst>
      <p:ext uri="{BB962C8B-B14F-4D97-AF65-F5344CB8AC3E}">
        <p14:creationId xmlns:p14="http://schemas.microsoft.com/office/powerpoint/2010/main" val="1271209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C3B3FB-D9CB-F142-93CC-6E1042D24C94}" type="datetimeFigureOut">
              <a:rPr lang="sv-SE" smtClean="0"/>
              <a:pPr/>
              <a:t>2018-05-25</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5814AC-5C58-6F41-8AD0-6337A592CAB2}" type="slidenum">
              <a:rPr lang="sv-SE" smtClean="0"/>
              <a:pPr/>
              <a:t>‹#›</a:t>
            </a:fld>
            <a:endParaRPr lang="sv-SE"/>
          </a:p>
        </p:txBody>
      </p:sp>
    </p:spTree>
    <p:extLst>
      <p:ext uri="{BB962C8B-B14F-4D97-AF65-F5344CB8AC3E}">
        <p14:creationId xmlns:p14="http://schemas.microsoft.com/office/powerpoint/2010/main" val="22860762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A5814AC-5C58-6F41-8AD0-6337A592CAB2}" type="slidenum">
              <a:rPr lang="sv-SE" smtClean="0"/>
              <a:pPr/>
              <a:t>3</a:t>
            </a:fld>
            <a:endParaRPr lang="sv-SE"/>
          </a:p>
        </p:txBody>
      </p:sp>
    </p:spTree>
    <p:extLst>
      <p:ext uri="{BB962C8B-B14F-4D97-AF65-F5344CB8AC3E}">
        <p14:creationId xmlns:p14="http://schemas.microsoft.com/office/powerpoint/2010/main" val="11694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A5814AC-5C58-6F41-8AD0-6337A592CAB2}" type="slidenum">
              <a:rPr lang="sv-SE" smtClean="0"/>
              <a:pPr/>
              <a:t>4</a:t>
            </a:fld>
            <a:endParaRPr lang="sv-SE"/>
          </a:p>
        </p:txBody>
      </p:sp>
    </p:spTree>
    <p:extLst>
      <p:ext uri="{BB962C8B-B14F-4D97-AF65-F5344CB8AC3E}">
        <p14:creationId xmlns:p14="http://schemas.microsoft.com/office/powerpoint/2010/main" val="75113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err="1" smtClean="0"/>
              <a:t>Our</a:t>
            </a:r>
            <a:r>
              <a:rPr lang="sv-SE" dirty="0" smtClean="0"/>
              <a:t> vision is ”</a:t>
            </a:r>
            <a:r>
              <a:rPr lang="sv-SE" dirty="0" err="1" smtClean="0"/>
              <a:t>together</a:t>
            </a:r>
            <a:r>
              <a:rPr lang="sv-SE" dirty="0" smtClean="0"/>
              <a:t> </a:t>
            </a:r>
            <a:r>
              <a:rPr lang="sv-SE" dirty="0" err="1" smtClean="0"/>
              <a:t>we</a:t>
            </a:r>
            <a:r>
              <a:rPr lang="sv-SE" dirty="0" smtClean="0"/>
              <a:t> </a:t>
            </a:r>
            <a:r>
              <a:rPr lang="sv-SE" dirty="0" err="1" smtClean="0"/>
              <a:t>bring</a:t>
            </a:r>
            <a:r>
              <a:rPr lang="sv-SE" dirty="0" smtClean="0"/>
              <a:t> the </a:t>
            </a:r>
            <a:r>
              <a:rPr lang="sv-SE" dirty="0" err="1" smtClean="0"/>
              <a:t>world</a:t>
            </a:r>
            <a:r>
              <a:rPr lang="sv-SE" dirty="0" smtClean="0"/>
              <a:t> </a:t>
            </a:r>
            <a:r>
              <a:rPr lang="sv-SE" dirty="0" err="1" smtClean="0"/>
              <a:t>closer</a:t>
            </a:r>
            <a:r>
              <a:rPr lang="sv-SE" baseline="0" dirty="0" smtClean="0"/>
              <a:t>”.</a:t>
            </a:r>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3B79"/>
                </a:solidFill>
                <a:latin typeface="Arial" charset="0"/>
                <a:ea typeface="ヒラギノ角ゴ Pro W3" charset="-128"/>
                <a:cs typeface="ヒラギノ角ゴ Pro W3" charset="-128"/>
              </a:rPr>
              <a:t>Swedavia is a state-owned company that owns, operates and develops Sweden’s national basic infrastructure of airports – a network of ten airports from Malmö in the south to Kiruna in the north, which connects Sweden to the rest of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smtClean="0">
              <a:solidFill>
                <a:srgbClr val="003478"/>
              </a:solidFill>
            </a:endParaRPr>
          </a:p>
          <a:p>
            <a:r>
              <a:rPr lang="en-US" dirty="0" smtClean="0"/>
              <a:t>Our role is to create the access Sweden needs to facilitate travel, business and meetings – both in Sweden, elsewhere in Europe and around the world. We work actively, based on sound business principles, to develop the transport sector and help achieve the transport policy objectives adopted by the Swedish parliament. </a:t>
            </a:r>
          </a:p>
          <a:p>
            <a:endParaRPr lang="en-US" dirty="0" smtClean="0"/>
          </a:p>
          <a:p>
            <a:pPr marL="266220" indent="-266220">
              <a:spcAft>
                <a:spcPts val="599"/>
              </a:spcAft>
              <a:buFont typeface="Arial" pitchFamily="34" charset="0"/>
              <a:buChar char="•"/>
              <a:defRPr/>
            </a:pPr>
            <a:r>
              <a:rPr lang="sv-SE" dirty="0" err="1" smtClean="0"/>
              <a:t>Create</a:t>
            </a:r>
            <a:r>
              <a:rPr lang="sv-SE" dirty="0" smtClean="0"/>
              <a:t> business </a:t>
            </a:r>
            <a:r>
              <a:rPr lang="sv-SE" dirty="0" err="1" smtClean="0"/>
              <a:t>growth</a:t>
            </a:r>
            <a:r>
              <a:rPr lang="sv-SE" dirty="0" smtClean="0"/>
              <a:t> by </a:t>
            </a:r>
            <a:r>
              <a:rPr lang="sv-SE" dirty="0" err="1" smtClean="0"/>
              <a:t>increasing</a:t>
            </a:r>
            <a:r>
              <a:rPr lang="sv-SE" dirty="0" smtClean="0"/>
              <a:t> </a:t>
            </a:r>
            <a:r>
              <a:rPr lang="sv-SE" dirty="0" err="1" smtClean="0"/>
              <a:t>travel</a:t>
            </a:r>
            <a:r>
              <a:rPr lang="sv-SE" dirty="0" smtClean="0"/>
              <a:t> </a:t>
            </a:r>
            <a:r>
              <a:rPr lang="sv-SE" dirty="0" err="1" smtClean="0"/>
              <a:t>to</a:t>
            </a:r>
            <a:r>
              <a:rPr lang="sv-SE" dirty="0" smtClean="0"/>
              <a:t> and from Sweden</a:t>
            </a:r>
          </a:p>
          <a:p>
            <a:pPr marL="266220" indent="-266220">
              <a:spcAft>
                <a:spcPts val="599"/>
              </a:spcAft>
              <a:buFont typeface="Arial" pitchFamily="34" charset="0"/>
              <a:buChar char="•"/>
              <a:defRPr/>
            </a:pPr>
            <a:r>
              <a:rPr lang="sv-SE" dirty="0" err="1" smtClean="0"/>
              <a:t>Good</a:t>
            </a:r>
            <a:r>
              <a:rPr lang="sv-SE" baseline="0" dirty="0" smtClean="0"/>
              <a:t> </a:t>
            </a:r>
            <a:r>
              <a:rPr lang="sv-SE" baseline="0" dirty="0" err="1" smtClean="0"/>
              <a:t>airline</a:t>
            </a:r>
            <a:r>
              <a:rPr lang="sv-SE" baseline="0" dirty="0" smtClean="0"/>
              <a:t> </a:t>
            </a:r>
            <a:r>
              <a:rPr lang="sv-SE" baseline="0" dirty="0" err="1" smtClean="0"/>
              <a:t>accessibility</a:t>
            </a:r>
            <a:r>
              <a:rPr lang="sv-SE" baseline="0" dirty="0" smtClean="0"/>
              <a:t> is a </a:t>
            </a:r>
            <a:r>
              <a:rPr lang="sv-SE" baseline="0" dirty="0" err="1" smtClean="0"/>
              <a:t>requirement</a:t>
            </a:r>
            <a:r>
              <a:rPr lang="sv-SE" baseline="0" dirty="0" smtClean="0"/>
              <a:t> for new business start-</a:t>
            </a:r>
            <a:r>
              <a:rPr lang="sv-SE" baseline="0" dirty="0" err="1" smtClean="0"/>
              <a:t>ups</a:t>
            </a:r>
            <a:endParaRPr lang="sv-SE" dirty="0" smtClean="0"/>
          </a:p>
          <a:p>
            <a:pPr marL="0" indent="0">
              <a:spcBef>
                <a:spcPct val="30000"/>
              </a:spcBef>
              <a:spcAft>
                <a:spcPts val="599"/>
              </a:spcAft>
              <a:buFont typeface="Arial" pitchFamily="34" charset="0"/>
              <a:buNone/>
              <a:defRPr/>
            </a:pPr>
            <a:endParaRPr lang="sv-SE" baseline="0" dirty="0" smtClean="0">
              <a:solidFill>
                <a:srgbClr val="003478"/>
              </a:solidFill>
            </a:endParaRPr>
          </a:p>
          <a:p>
            <a:pPr marL="0" indent="0">
              <a:spcBef>
                <a:spcPct val="30000"/>
              </a:spcBef>
              <a:spcAft>
                <a:spcPts val="599"/>
              </a:spcAft>
              <a:buFont typeface="Arial" pitchFamily="34" charset="0"/>
              <a:buNone/>
              <a:defRPr/>
            </a:pPr>
            <a:r>
              <a:rPr lang="sv-SE" baseline="0" dirty="0" err="1" smtClean="0">
                <a:solidFill>
                  <a:srgbClr val="003478"/>
                </a:solidFill>
                <a:latin typeface="Arial" charset="0"/>
                <a:ea typeface="ヒラギノ角ゴ Pro W3" charset="-128"/>
                <a:cs typeface="ヒラギノ角ゴ Pro W3" charset="-128"/>
              </a:rPr>
              <a:t>Our</a:t>
            </a:r>
            <a:r>
              <a:rPr lang="sv-SE" baseline="0" dirty="0" smtClean="0">
                <a:solidFill>
                  <a:srgbClr val="003478"/>
                </a:solidFill>
                <a:latin typeface="Arial" charset="0"/>
                <a:ea typeface="ヒラギノ角ゴ Pro W3" charset="-128"/>
                <a:cs typeface="ヒラギノ角ゴ Pro W3" charset="-128"/>
              </a:rPr>
              <a:t> focus is </a:t>
            </a:r>
            <a:r>
              <a:rPr lang="sv-SE" baseline="0" dirty="0" err="1" smtClean="0">
                <a:solidFill>
                  <a:srgbClr val="003478"/>
                </a:solidFill>
                <a:latin typeface="Arial" charset="0"/>
                <a:ea typeface="ヒラギノ角ゴ Pro W3" charset="-128"/>
                <a:cs typeface="ヒラギノ角ゴ Pro W3" charset="-128"/>
              </a:rPr>
              <a:t>to</a:t>
            </a:r>
            <a:r>
              <a:rPr lang="sv-SE" baseline="0" dirty="0" smtClean="0">
                <a:solidFill>
                  <a:srgbClr val="003478"/>
                </a:solidFill>
                <a:latin typeface="Arial" charset="0"/>
                <a:ea typeface="ヒラギノ角ゴ Pro W3" charset="-128"/>
                <a:cs typeface="ヒラギノ角ゴ Pro W3" charset="-128"/>
              </a:rPr>
              <a:t> make </a:t>
            </a:r>
            <a:r>
              <a:rPr lang="sv-SE" baseline="0" dirty="0" err="1" smtClean="0">
                <a:solidFill>
                  <a:srgbClr val="003478"/>
                </a:solidFill>
                <a:latin typeface="Arial" charset="0"/>
                <a:ea typeface="ヒラギノ角ゴ Pro W3" charset="-128"/>
                <a:cs typeface="ヒラギノ角ゴ Pro W3" charset="-128"/>
              </a:rPr>
              <a:t>travellers</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feel</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safe</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secure</a:t>
            </a:r>
            <a:r>
              <a:rPr lang="sv-SE" baseline="0" dirty="0" smtClean="0">
                <a:solidFill>
                  <a:srgbClr val="003478"/>
                </a:solidFill>
                <a:latin typeface="Arial" charset="0"/>
                <a:ea typeface="ヒラギノ角ゴ Pro W3" charset="-128"/>
                <a:cs typeface="ヒラギノ角ゴ Pro W3" charset="-128"/>
              </a:rPr>
              <a:t> and </a:t>
            </a:r>
            <a:r>
              <a:rPr lang="sv-SE" baseline="0" dirty="0" err="1" smtClean="0">
                <a:solidFill>
                  <a:srgbClr val="003478"/>
                </a:solidFill>
                <a:latin typeface="Arial" charset="0"/>
                <a:ea typeface="ヒラギノ角ゴ Pro W3" charset="-128"/>
                <a:cs typeface="ヒラギノ角ゴ Pro W3" charset="-128"/>
              </a:rPr>
              <a:t>satisfied</a:t>
            </a:r>
            <a:r>
              <a:rPr lang="sv-SE" baseline="0" dirty="0" smtClean="0">
                <a:solidFill>
                  <a:srgbClr val="003478"/>
                </a:solidFill>
                <a:latin typeface="Arial" charset="0"/>
                <a:ea typeface="ヒラギノ角ゴ Pro W3" charset="-128"/>
                <a:cs typeface="ヒラギノ角ゴ Pro W3" charset="-128"/>
              </a:rPr>
              <a:t> at </a:t>
            </a:r>
            <a:r>
              <a:rPr lang="sv-SE" baseline="0" dirty="0" err="1" smtClean="0">
                <a:solidFill>
                  <a:srgbClr val="003478"/>
                </a:solidFill>
                <a:latin typeface="Arial" charset="0"/>
                <a:ea typeface="ヒラギノ角ゴ Pro W3" charset="-128"/>
                <a:cs typeface="ヒラギノ角ゴ Pro W3" charset="-128"/>
              </a:rPr>
              <a:t>our</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airports</a:t>
            </a:r>
            <a:r>
              <a:rPr lang="sv-SE" baseline="0" dirty="0" smtClean="0">
                <a:solidFill>
                  <a:srgbClr val="003478"/>
                </a:solidFill>
                <a:latin typeface="Arial" charset="0"/>
                <a:ea typeface="ヒラギノ角ゴ Pro W3" charset="-128"/>
                <a:cs typeface="ヒラギノ角ゴ Pro W3" charset="-128"/>
              </a:rPr>
              <a:t>.</a:t>
            </a:r>
          </a:p>
          <a:p>
            <a:pPr marL="0" indent="0">
              <a:spcBef>
                <a:spcPct val="30000"/>
              </a:spcBef>
              <a:spcAft>
                <a:spcPts val="599"/>
              </a:spcAft>
              <a:buFont typeface="Arial" pitchFamily="34" charset="0"/>
              <a:buNone/>
              <a:defRPr/>
            </a:pPr>
            <a:endParaRPr lang="sv-SE" baseline="0" dirty="0" smtClean="0">
              <a:solidFill>
                <a:srgbClr val="003478"/>
              </a:solidFill>
              <a:latin typeface="Arial" charset="0"/>
              <a:ea typeface="ヒラギノ角ゴ Pro W3" charset="-128"/>
              <a:cs typeface="ヒラギノ角ゴ Pro W3" charset="-128"/>
            </a:endParaRPr>
          </a:p>
          <a:p>
            <a:pPr marL="0" indent="0">
              <a:spcBef>
                <a:spcPct val="30000"/>
              </a:spcBef>
              <a:spcAft>
                <a:spcPts val="599"/>
              </a:spcAft>
              <a:buFont typeface="Arial" pitchFamily="34" charset="0"/>
              <a:buNone/>
              <a:defRPr/>
            </a:pPr>
            <a:r>
              <a:rPr lang="sv-SE" baseline="0" dirty="0" smtClean="0">
                <a:solidFill>
                  <a:srgbClr val="003478"/>
                </a:solidFill>
                <a:latin typeface="Arial" charset="0"/>
                <a:ea typeface="ヒラギノ角ゴ Pro W3" charset="-128"/>
                <a:cs typeface="ヒラギノ角ゴ Pro W3" charset="-128"/>
              </a:rPr>
              <a:t>Swedavia is </a:t>
            </a:r>
            <a:r>
              <a:rPr lang="sv-SE" baseline="0" dirty="0" err="1" smtClean="0">
                <a:solidFill>
                  <a:srgbClr val="003478"/>
                </a:solidFill>
                <a:latin typeface="Arial" charset="0"/>
                <a:ea typeface="ヒラギノ角ゴ Pro W3" charset="-128"/>
                <a:cs typeface="ヒラギノ角ゴ Pro W3" charset="-128"/>
              </a:rPr>
              <a:t>world</a:t>
            </a:r>
            <a:r>
              <a:rPr lang="sv-SE" baseline="0" dirty="0" smtClean="0">
                <a:solidFill>
                  <a:srgbClr val="003478"/>
                </a:solidFill>
                <a:latin typeface="Arial" charset="0"/>
                <a:ea typeface="ヒラギノ角ゴ Pro W3" charset="-128"/>
                <a:cs typeface="ヒラギノ角ゴ Pro W3" charset="-128"/>
              </a:rPr>
              <a:t> leading in </a:t>
            </a:r>
            <a:r>
              <a:rPr lang="sv-SE" baseline="0" dirty="0" err="1" smtClean="0">
                <a:solidFill>
                  <a:srgbClr val="003478"/>
                </a:solidFill>
                <a:latin typeface="Arial" charset="0"/>
                <a:ea typeface="ヒラギノ角ゴ Pro W3" charset="-128"/>
                <a:cs typeface="ヒラギノ角ゴ Pro W3" charset="-128"/>
              </a:rPr>
              <a:t>climate</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efforts</a:t>
            </a:r>
            <a:r>
              <a:rPr lang="sv-SE" baseline="0" dirty="0" smtClean="0">
                <a:solidFill>
                  <a:srgbClr val="003478"/>
                </a:solidFill>
                <a:latin typeface="Arial" charset="0"/>
                <a:ea typeface="ヒラギノ角ゴ Pro W3" charset="-128"/>
                <a:cs typeface="ヒラギノ角ゴ Pro W3" charset="-128"/>
              </a:rPr>
              <a:t> and </a:t>
            </a:r>
            <a:r>
              <a:rPr lang="sv-SE" baseline="0" dirty="0" err="1" smtClean="0">
                <a:solidFill>
                  <a:srgbClr val="003478"/>
                </a:solidFill>
                <a:latin typeface="Arial" charset="0"/>
                <a:ea typeface="ヒラギノ角ゴ Pro W3" charset="-128"/>
                <a:cs typeface="ヒラギノ角ゴ Pro W3" charset="-128"/>
              </a:rPr>
              <a:t>actively</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works</a:t>
            </a:r>
            <a:r>
              <a:rPr lang="sv-SE" baseline="0" dirty="0" smtClean="0">
                <a:solidFill>
                  <a:srgbClr val="003478"/>
                </a:solidFill>
                <a:latin typeface="Arial" charset="0"/>
                <a:ea typeface="ヒラギノ角ゴ Pro W3" charset="-128"/>
                <a:cs typeface="ヒラギノ角ゴ Pro W3" charset="-128"/>
              </a:rPr>
              <a:t> for a </a:t>
            </a:r>
            <a:r>
              <a:rPr lang="sv-SE" baseline="0" dirty="0" err="1" smtClean="0">
                <a:solidFill>
                  <a:srgbClr val="003478"/>
                </a:solidFill>
                <a:latin typeface="Arial" charset="0"/>
                <a:ea typeface="ヒラギノ角ゴ Pro W3" charset="-128"/>
                <a:cs typeface="ヒラギノ角ゴ Pro W3" charset="-128"/>
              </a:rPr>
              <a:t>sustainable</a:t>
            </a:r>
            <a:r>
              <a:rPr lang="sv-SE" baseline="0" dirty="0" smtClean="0">
                <a:solidFill>
                  <a:srgbClr val="003478"/>
                </a:solidFill>
                <a:latin typeface="Arial" charset="0"/>
                <a:ea typeface="ヒラギノ角ゴ Pro W3" charset="-128"/>
                <a:cs typeface="ヒラギノ角ゴ Pro W3" charset="-128"/>
              </a:rPr>
              <a:t> </a:t>
            </a:r>
            <a:r>
              <a:rPr lang="sv-SE" baseline="0" dirty="0" err="1" smtClean="0">
                <a:solidFill>
                  <a:srgbClr val="003478"/>
                </a:solidFill>
                <a:latin typeface="Arial" charset="0"/>
                <a:ea typeface="ヒラギノ角ゴ Pro W3" charset="-128"/>
                <a:cs typeface="ヒラギノ角ゴ Pro W3" charset="-128"/>
              </a:rPr>
              <a:t>future</a:t>
            </a:r>
            <a:r>
              <a:rPr lang="sv-SE" baseline="0" dirty="0" smtClean="0">
                <a:solidFill>
                  <a:srgbClr val="003478"/>
                </a:solidFill>
                <a:latin typeface="Arial" charset="0"/>
                <a:ea typeface="ヒラギノ角ゴ Pro W3" charset="-128"/>
                <a:cs typeface="ヒラギノ角ゴ Pro W3" charset="-128"/>
              </a:rPr>
              <a:t>.</a:t>
            </a:r>
            <a:endParaRPr lang="sv-SE" dirty="0" smtClean="0">
              <a:solidFill>
                <a:srgbClr val="003B79"/>
              </a:solidFill>
              <a:latin typeface="Arial" charset="0"/>
              <a:ea typeface="ヒラギノ角ゴ Pro W3" charset="-128"/>
              <a:cs typeface="ヒラギノ角ゴ Pro W3" charset="-128"/>
            </a:endParaRPr>
          </a:p>
        </p:txBody>
      </p:sp>
      <p:sp>
        <p:nvSpPr>
          <p:cNvPr id="4" name="Platshållare för bildnummer 3"/>
          <p:cNvSpPr>
            <a:spLocks noGrp="1"/>
          </p:cNvSpPr>
          <p:nvPr>
            <p:ph type="sldNum" sz="quarter" idx="10"/>
          </p:nvPr>
        </p:nvSpPr>
        <p:spPr/>
        <p:txBody>
          <a:bodyPr/>
          <a:lstStyle/>
          <a:p>
            <a:fld id="{D4DB11BC-876D-4431-AB2D-52F5519E5B3E}" type="slidenum">
              <a:rPr lang="sv-SE" smtClean="0"/>
              <a:pPr/>
              <a:t>5</a:t>
            </a:fld>
            <a:endParaRPr lang="sv-SE"/>
          </a:p>
        </p:txBody>
      </p:sp>
    </p:spTree>
    <p:extLst>
      <p:ext uri="{BB962C8B-B14F-4D97-AF65-F5344CB8AC3E}">
        <p14:creationId xmlns:p14="http://schemas.microsoft.com/office/powerpoint/2010/main" val="1933319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indent="0">
              <a:spcAft>
                <a:spcPts val="599"/>
              </a:spcAft>
              <a:buFont typeface="Arial" pitchFamily="34" charset="0"/>
              <a:buNone/>
              <a:defRPr/>
            </a:pPr>
            <a:r>
              <a:rPr lang="sv-SE" dirty="0" smtClean="0">
                <a:solidFill>
                  <a:srgbClr val="003478"/>
                </a:solidFill>
              </a:rPr>
              <a:t>Swedavia </a:t>
            </a:r>
            <a:r>
              <a:rPr lang="sv-SE" dirty="0" err="1" smtClean="0">
                <a:solidFill>
                  <a:srgbClr val="003478"/>
                </a:solidFill>
              </a:rPr>
              <a:t>creates</a:t>
            </a:r>
            <a:r>
              <a:rPr lang="sv-SE" dirty="0" smtClean="0">
                <a:solidFill>
                  <a:srgbClr val="003478"/>
                </a:solidFill>
              </a:rPr>
              <a:t> </a:t>
            </a:r>
            <a:r>
              <a:rPr lang="sv-SE" dirty="0" err="1" smtClean="0">
                <a:solidFill>
                  <a:srgbClr val="003478"/>
                </a:solidFill>
              </a:rPr>
              <a:t>value</a:t>
            </a:r>
            <a:r>
              <a:rPr lang="sv-SE" dirty="0" smtClean="0">
                <a:solidFill>
                  <a:srgbClr val="003478"/>
                </a:solidFill>
              </a:rPr>
              <a:t> </a:t>
            </a:r>
            <a:r>
              <a:rPr lang="sv-SE" dirty="0" err="1" smtClean="0">
                <a:solidFill>
                  <a:srgbClr val="003478"/>
                </a:solidFill>
              </a:rPr>
              <a:t>through</a:t>
            </a:r>
            <a:r>
              <a:rPr lang="sv-SE" dirty="0" smtClean="0">
                <a:solidFill>
                  <a:srgbClr val="003478"/>
                </a:solidFill>
              </a:rPr>
              <a:t> </a:t>
            </a:r>
            <a:r>
              <a:rPr lang="sv-SE" dirty="0" err="1" smtClean="0">
                <a:solidFill>
                  <a:srgbClr val="003478"/>
                </a:solidFill>
              </a:rPr>
              <a:t>sustainbility</a:t>
            </a:r>
            <a:r>
              <a:rPr lang="sv-SE" baseline="0" dirty="0" smtClean="0">
                <a:solidFill>
                  <a:srgbClr val="003478"/>
                </a:solidFill>
              </a:rPr>
              <a:t>. </a:t>
            </a:r>
            <a:r>
              <a:rPr lang="sv-SE" dirty="0" smtClean="0">
                <a:solidFill>
                  <a:srgbClr val="003478"/>
                </a:solidFill>
              </a:rPr>
              <a:t>As a </a:t>
            </a:r>
            <a:r>
              <a:rPr lang="sv-SE" dirty="0" err="1" smtClean="0">
                <a:solidFill>
                  <a:srgbClr val="003478"/>
                </a:solidFill>
              </a:rPr>
              <a:t>state-owned</a:t>
            </a:r>
            <a:r>
              <a:rPr lang="sv-SE" dirty="0" smtClean="0">
                <a:solidFill>
                  <a:srgbClr val="003478"/>
                </a:solidFill>
              </a:rPr>
              <a:t> </a:t>
            </a:r>
            <a:r>
              <a:rPr lang="sv-SE" dirty="0" err="1" smtClean="0">
                <a:solidFill>
                  <a:srgbClr val="003478"/>
                </a:solidFill>
              </a:rPr>
              <a:t>company</a:t>
            </a:r>
            <a:r>
              <a:rPr lang="sv-SE" dirty="0" smtClean="0">
                <a:solidFill>
                  <a:srgbClr val="003478"/>
                </a:solidFill>
              </a:rPr>
              <a:t>, </a:t>
            </a:r>
            <a:r>
              <a:rPr lang="sv-SE" baseline="0" dirty="0" smtClean="0">
                <a:solidFill>
                  <a:srgbClr val="003478"/>
                </a:solidFill>
              </a:rPr>
              <a:t>Swedavia is </a:t>
            </a:r>
            <a:r>
              <a:rPr lang="sv-SE" baseline="0" dirty="0" err="1" smtClean="0">
                <a:solidFill>
                  <a:srgbClr val="003478"/>
                </a:solidFill>
              </a:rPr>
              <a:t>expected</a:t>
            </a:r>
            <a:r>
              <a:rPr lang="sv-SE" baseline="0" dirty="0" smtClean="0">
                <a:solidFill>
                  <a:srgbClr val="003478"/>
                </a:solidFill>
              </a:rPr>
              <a:t> </a:t>
            </a:r>
            <a:r>
              <a:rPr lang="sv-SE" baseline="0" dirty="0" err="1" smtClean="0">
                <a:solidFill>
                  <a:srgbClr val="003478"/>
                </a:solidFill>
              </a:rPr>
              <a:t>to</a:t>
            </a:r>
            <a:r>
              <a:rPr lang="sv-SE" baseline="0" dirty="0" smtClean="0">
                <a:solidFill>
                  <a:srgbClr val="003478"/>
                </a:solidFill>
              </a:rPr>
              <a:t> </a:t>
            </a:r>
            <a:r>
              <a:rPr lang="sv-SE" baseline="0" dirty="0" err="1" smtClean="0">
                <a:solidFill>
                  <a:srgbClr val="003478"/>
                </a:solidFill>
              </a:rPr>
              <a:t>act</a:t>
            </a:r>
            <a:r>
              <a:rPr lang="sv-SE" baseline="0" dirty="0" smtClean="0">
                <a:solidFill>
                  <a:srgbClr val="003478"/>
                </a:solidFill>
              </a:rPr>
              <a:t> as a </a:t>
            </a:r>
            <a:r>
              <a:rPr lang="sv-SE" baseline="0" dirty="0" err="1" smtClean="0">
                <a:solidFill>
                  <a:srgbClr val="003478"/>
                </a:solidFill>
              </a:rPr>
              <a:t>role</a:t>
            </a:r>
            <a:r>
              <a:rPr lang="sv-SE" baseline="0" dirty="0" smtClean="0">
                <a:solidFill>
                  <a:srgbClr val="003478"/>
                </a:solidFill>
              </a:rPr>
              <a:t> </a:t>
            </a:r>
            <a:r>
              <a:rPr lang="sv-SE" baseline="0" dirty="0" err="1" smtClean="0">
                <a:solidFill>
                  <a:srgbClr val="003478"/>
                </a:solidFill>
              </a:rPr>
              <a:t>model</a:t>
            </a:r>
            <a:r>
              <a:rPr lang="sv-SE" baseline="0" dirty="0" smtClean="0">
                <a:solidFill>
                  <a:srgbClr val="003478"/>
                </a:solidFill>
              </a:rPr>
              <a:t> </a:t>
            </a:r>
            <a:r>
              <a:rPr lang="sv-SE" baseline="0" dirty="0" err="1" smtClean="0">
                <a:solidFill>
                  <a:srgbClr val="003478"/>
                </a:solidFill>
              </a:rPr>
              <a:t>within</a:t>
            </a:r>
            <a:r>
              <a:rPr lang="sv-SE" baseline="0" dirty="0" smtClean="0">
                <a:solidFill>
                  <a:srgbClr val="003478"/>
                </a:solidFill>
              </a:rPr>
              <a:t> </a:t>
            </a:r>
            <a:r>
              <a:rPr lang="sv-SE" baseline="0" dirty="0" err="1" smtClean="0">
                <a:solidFill>
                  <a:srgbClr val="003478"/>
                </a:solidFill>
              </a:rPr>
              <a:t>sustainable</a:t>
            </a:r>
            <a:r>
              <a:rPr lang="sv-SE" baseline="0" dirty="0" smtClean="0">
                <a:solidFill>
                  <a:srgbClr val="003478"/>
                </a:solidFill>
              </a:rPr>
              <a:t> </a:t>
            </a:r>
            <a:r>
              <a:rPr lang="sv-SE" baseline="0" dirty="0" err="1" smtClean="0">
                <a:solidFill>
                  <a:srgbClr val="003478"/>
                </a:solidFill>
              </a:rPr>
              <a:t>development</a:t>
            </a:r>
            <a:r>
              <a:rPr lang="sv-SE" baseline="0" dirty="0" smtClean="0">
                <a:solidFill>
                  <a:srgbClr val="003478"/>
                </a:solidFill>
              </a:rPr>
              <a:t>. </a:t>
            </a:r>
          </a:p>
          <a:p>
            <a:pPr marL="0" indent="0">
              <a:spcAft>
                <a:spcPts val="599"/>
              </a:spcAft>
              <a:buFont typeface="Arial" pitchFamily="34" charset="0"/>
              <a:buNone/>
              <a:defRPr/>
            </a:pPr>
            <a:endParaRPr lang="sv-SE" baseline="0" dirty="0" smtClean="0">
              <a:solidFill>
                <a:srgbClr val="003478"/>
              </a:solidFill>
            </a:endParaRPr>
          </a:p>
          <a:p>
            <a:pPr marL="0" indent="0">
              <a:spcAft>
                <a:spcPts val="599"/>
              </a:spcAft>
              <a:buFont typeface="Arial" pitchFamily="34" charset="0"/>
              <a:buNone/>
              <a:defRPr/>
            </a:pPr>
            <a:r>
              <a:rPr lang="sv-SE" dirty="0" smtClean="0">
                <a:solidFill>
                  <a:srgbClr val="003478"/>
                </a:solidFill>
              </a:rPr>
              <a:t>Customer focus and </a:t>
            </a:r>
            <a:r>
              <a:rPr lang="sv-SE" dirty="0" err="1" smtClean="0">
                <a:solidFill>
                  <a:srgbClr val="003478"/>
                </a:solidFill>
              </a:rPr>
              <a:t>sustainable</a:t>
            </a:r>
            <a:r>
              <a:rPr lang="sv-SE" dirty="0" smtClean="0">
                <a:solidFill>
                  <a:srgbClr val="003478"/>
                </a:solidFill>
              </a:rPr>
              <a:t> </a:t>
            </a:r>
            <a:r>
              <a:rPr lang="sv-SE" dirty="0" err="1" smtClean="0">
                <a:solidFill>
                  <a:srgbClr val="003478"/>
                </a:solidFill>
              </a:rPr>
              <a:t>development</a:t>
            </a:r>
            <a:r>
              <a:rPr lang="sv-SE" dirty="0" smtClean="0">
                <a:solidFill>
                  <a:srgbClr val="003478"/>
                </a:solidFill>
              </a:rPr>
              <a:t> </a:t>
            </a:r>
            <a:r>
              <a:rPr lang="sv-SE" dirty="0" err="1" smtClean="0">
                <a:solidFill>
                  <a:srgbClr val="003478"/>
                </a:solidFill>
              </a:rPr>
              <a:t>are</a:t>
            </a:r>
            <a:r>
              <a:rPr lang="sv-SE" dirty="0" smtClean="0">
                <a:solidFill>
                  <a:srgbClr val="003478"/>
                </a:solidFill>
              </a:rPr>
              <a:t> the basis for </a:t>
            </a:r>
            <a:r>
              <a:rPr lang="sv-SE" dirty="0" err="1" smtClean="0">
                <a:solidFill>
                  <a:srgbClr val="003478"/>
                </a:solidFill>
              </a:rPr>
              <a:t>Swedavia’s</a:t>
            </a:r>
            <a:r>
              <a:rPr lang="sv-SE" dirty="0" smtClean="0">
                <a:solidFill>
                  <a:srgbClr val="003478"/>
                </a:solidFill>
              </a:rPr>
              <a:t> </a:t>
            </a:r>
            <a:r>
              <a:rPr lang="sv-SE" dirty="0" err="1" smtClean="0">
                <a:solidFill>
                  <a:srgbClr val="003478"/>
                </a:solidFill>
              </a:rPr>
              <a:t>entire</a:t>
            </a:r>
            <a:r>
              <a:rPr lang="sv-SE" dirty="0" smtClean="0">
                <a:solidFill>
                  <a:srgbClr val="003478"/>
                </a:solidFill>
              </a:rPr>
              <a:t> operation</a:t>
            </a:r>
            <a:r>
              <a:rPr lang="sv-SE" baseline="0" dirty="0" smtClean="0">
                <a:solidFill>
                  <a:srgbClr val="003478"/>
                </a:solidFill>
              </a:rPr>
              <a:t>; </a:t>
            </a:r>
            <a:r>
              <a:rPr lang="sv-SE" baseline="0" dirty="0" err="1" smtClean="0">
                <a:solidFill>
                  <a:srgbClr val="003478"/>
                </a:solidFill>
              </a:rPr>
              <a:t>achieved</a:t>
            </a:r>
            <a:r>
              <a:rPr lang="sv-SE" baseline="0" dirty="0" smtClean="0">
                <a:solidFill>
                  <a:srgbClr val="003478"/>
                </a:solidFill>
              </a:rPr>
              <a:t> </a:t>
            </a:r>
            <a:r>
              <a:rPr lang="sv-SE" baseline="0" dirty="0" err="1" smtClean="0">
                <a:solidFill>
                  <a:srgbClr val="003478"/>
                </a:solidFill>
              </a:rPr>
              <a:t>targets</a:t>
            </a:r>
            <a:r>
              <a:rPr lang="sv-SE" baseline="0" dirty="0" smtClean="0">
                <a:solidFill>
                  <a:srgbClr val="003478"/>
                </a:solidFill>
              </a:rPr>
              <a:t>, chosen </a:t>
            </a:r>
            <a:r>
              <a:rPr lang="sv-SE" baseline="0" dirty="0" err="1" smtClean="0">
                <a:solidFill>
                  <a:srgbClr val="003478"/>
                </a:solidFill>
              </a:rPr>
              <a:t>strategies</a:t>
            </a:r>
            <a:r>
              <a:rPr lang="sv-SE" baseline="0" dirty="0" smtClean="0">
                <a:solidFill>
                  <a:srgbClr val="003478"/>
                </a:solidFill>
              </a:rPr>
              <a:t> and </a:t>
            </a:r>
            <a:r>
              <a:rPr lang="sv-SE" baseline="0" dirty="0" err="1" smtClean="0">
                <a:solidFill>
                  <a:srgbClr val="003478"/>
                </a:solidFill>
              </a:rPr>
              <a:t>implemented</a:t>
            </a:r>
            <a:r>
              <a:rPr lang="sv-SE" baseline="0" dirty="0" smtClean="0">
                <a:solidFill>
                  <a:srgbClr val="003478"/>
                </a:solidFill>
              </a:rPr>
              <a:t> </a:t>
            </a:r>
            <a:r>
              <a:rPr lang="sv-SE" baseline="0" dirty="0" err="1" smtClean="0">
                <a:solidFill>
                  <a:srgbClr val="003478"/>
                </a:solidFill>
              </a:rPr>
              <a:t>decisions</a:t>
            </a:r>
            <a:r>
              <a:rPr lang="sv-SE" baseline="0" dirty="0" smtClean="0">
                <a:solidFill>
                  <a:srgbClr val="003478"/>
                </a:solidFill>
              </a:rPr>
              <a:t>. </a:t>
            </a:r>
            <a:r>
              <a:rPr lang="sv-SE" baseline="0" dirty="0" err="1" smtClean="0">
                <a:solidFill>
                  <a:srgbClr val="003478"/>
                </a:solidFill>
              </a:rPr>
              <a:t>This</a:t>
            </a:r>
            <a:r>
              <a:rPr lang="sv-SE" baseline="0" dirty="0" smtClean="0">
                <a:solidFill>
                  <a:srgbClr val="003478"/>
                </a:solidFill>
              </a:rPr>
              <a:t> long term operation has </a:t>
            </a:r>
            <a:r>
              <a:rPr lang="sv-SE" baseline="0" dirty="0" err="1" smtClean="0">
                <a:solidFill>
                  <a:srgbClr val="003478"/>
                </a:solidFill>
              </a:rPr>
              <a:t>made</a:t>
            </a:r>
            <a:r>
              <a:rPr lang="sv-SE" baseline="0" dirty="0" smtClean="0">
                <a:solidFill>
                  <a:srgbClr val="003478"/>
                </a:solidFill>
              </a:rPr>
              <a:t>  Swedavia </a:t>
            </a:r>
            <a:r>
              <a:rPr lang="sv-SE" baseline="0" dirty="0" err="1" smtClean="0">
                <a:solidFill>
                  <a:srgbClr val="003478"/>
                </a:solidFill>
              </a:rPr>
              <a:t>world</a:t>
            </a:r>
            <a:r>
              <a:rPr lang="sv-SE" baseline="0" dirty="0" smtClean="0">
                <a:solidFill>
                  <a:srgbClr val="003478"/>
                </a:solidFill>
              </a:rPr>
              <a:t> leading in </a:t>
            </a:r>
            <a:r>
              <a:rPr lang="sv-SE" baseline="0" dirty="0" err="1" smtClean="0">
                <a:solidFill>
                  <a:srgbClr val="003478"/>
                </a:solidFill>
              </a:rPr>
              <a:t>development</a:t>
            </a:r>
            <a:r>
              <a:rPr lang="sv-SE" baseline="0" dirty="0" smtClean="0">
                <a:solidFill>
                  <a:srgbClr val="003478"/>
                </a:solidFill>
              </a:rPr>
              <a:t> </a:t>
            </a:r>
            <a:r>
              <a:rPr lang="sv-SE" baseline="0" dirty="0" err="1" smtClean="0">
                <a:solidFill>
                  <a:srgbClr val="003478"/>
                </a:solidFill>
              </a:rPr>
              <a:t>of</a:t>
            </a:r>
            <a:r>
              <a:rPr lang="sv-SE" baseline="0" dirty="0" smtClean="0">
                <a:solidFill>
                  <a:srgbClr val="003478"/>
                </a:solidFill>
              </a:rPr>
              <a:t> </a:t>
            </a:r>
            <a:r>
              <a:rPr lang="sv-SE" baseline="0" dirty="0" err="1" smtClean="0">
                <a:solidFill>
                  <a:srgbClr val="003478"/>
                </a:solidFill>
              </a:rPr>
              <a:t>airports</a:t>
            </a:r>
            <a:r>
              <a:rPr lang="sv-SE" baseline="0" dirty="0" smtClean="0">
                <a:solidFill>
                  <a:srgbClr val="003478"/>
                </a:solidFill>
              </a:rPr>
              <a:t> </a:t>
            </a:r>
            <a:r>
              <a:rPr lang="sv-SE" baseline="0" dirty="0" err="1" smtClean="0">
                <a:solidFill>
                  <a:srgbClr val="003478"/>
                </a:solidFill>
              </a:rPr>
              <a:t>with</a:t>
            </a:r>
            <a:r>
              <a:rPr lang="sv-SE" baseline="0" dirty="0" smtClean="0">
                <a:solidFill>
                  <a:srgbClr val="003478"/>
                </a:solidFill>
              </a:rPr>
              <a:t> </a:t>
            </a:r>
            <a:r>
              <a:rPr lang="sv-SE" baseline="0" dirty="0" err="1" smtClean="0">
                <a:solidFill>
                  <a:srgbClr val="003478"/>
                </a:solidFill>
              </a:rPr>
              <a:t>least</a:t>
            </a:r>
            <a:r>
              <a:rPr lang="sv-SE" baseline="0" dirty="0" smtClean="0">
                <a:solidFill>
                  <a:srgbClr val="003478"/>
                </a:solidFill>
              </a:rPr>
              <a:t> enviromental </a:t>
            </a:r>
            <a:r>
              <a:rPr lang="sv-SE" baseline="0" dirty="0" err="1" smtClean="0">
                <a:solidFill>
                  <a:srgbClr val="003478"/>
                </a:solidFill>
              </a:rPr>
              <a:t>impact</a:t>
            </a:r>
            <a:r>
              <a:rPr lang="sv-SE" baseline="0" dirty="0" smtClean="0">
                <a:solidFill>
                  <a:srgbClr val="003478"/>
                </a:solidFill>
              </a:rPr>
              <a:t>.</a:t>
            </a:r>
            <a:endParaRPr lang="sv-SE" dirty="0" smtClean="0">
              <a:solidFill>
                <a:srgbClr val="003478"/>
              </a:solidFill>
            </a:endParaRPr>
          </a:p>
          <a:p>
            <a:pPr marL="0" indent="0">
              <a:spcAft>
                <a:spcPts val="599"/>
              </a:spcAft>
              <a:buFont typeface="Arial" pitchFamily="34" charset="0"/>
              <a:buNone/>
              <a:defRPr/>
            </a:pPr>
            <a:endParaRPr lang="sv-SE" dirty="0" smtClean="0">
              <a:solidFill>
                <a:srgbClr val="003478"/>
              </a:solidFill>
            </a:endParaRPr>
          </a:p>
          <a:p>
            <a:r>
              <a:rPr lang="sv-SE" baseline="0" dirty="0" err="1" smtClean="0"/>
              <a:t>Gearing</a:t>
            </a:r>
            <a:r>
              <a:rPr lang="sv-SE" baseline="0" dirty="0" smtClean="0"/>
              <a:t> is </a:t>
            </a:r>
            <a:r>
              <a:rPr lang="sv-SE" baseline="0" dirty="0" err="1" smtClean="0"/>
              <a:t>also</a:t>
            </a:r>
            <a:r>
              <a:rPr lang="sv-SE" baseline="0" dirty="0" smtClean="0"/>
              <a:t> part </a:t>
            </a:r>
            <a:r>
              <a:rPr lang="sv-SE" baseline="0" dirty="0" err="1" smtClean="0"/>
              <a:t>of</a:t>
            </a:r>
            <a:r>
              <a:rPr lang="sv-SE" baseline="0" dirty="0" smtClean="0"/>
              <a:t> </a:t>
            </a:r>
            <a:r>
              <a:rPr lang="sv-SE" baseline="0" dirty="0" err="1" smtClean="0"/>
              <a:t>Swedavia’s</a:t>
            </a:r>
            <a:r>
              <a:rPr lang="sv-SE" baseline="0" dirty="0" smtClean="0"/>
              <a:t> </a:t>
            </a:r>
            <a:r>
              <a:rPr lang="sv-SE" baseline="0" dirty="0" err="1" smtClean="0"/>
              <a:t>sustainability</a:t>
            </a:r>
            <a:r>
              <a:rPr lang="sv-SE" baseline="0" dirty="0" smtClean="0"/>
              <a:t> </a:t>
            </a:r>
            <a:r>
              <a:rPr lang="sv-SE" baseline="0" dirty="0" err="1" smtClean="0"/>
              <a:t>goals</a:t>
            </a:r>
            <a:r>
              <a:rPr lang="sv-SE" baseline="0" dirty="0" smtClean="0"/>
              <a:t>. </a:t>
            </a:r>
            <a:endParaRPr lang="sv-SE" dirty="0" smtClean="0"/>
          </a:p>
          <a:p>
            <a:endParaRPr lang="sv-SE" dirty="0" smtClean="0"/>
          </a:p>
          <a:p>
            <a:r>
              <a:rPr lang="sv-SE" dirty="0" err="1" smtClean="0"/>
              <a:t>Swedavia’s</a:t>
            </a:r>
            <a:r>
              <a:rPr lang="sv-SE" dirty="0" smtClean="0"/>
              <a:t> </a:t>
            </a:r>
            <a:r>
              <a:rPr lang="sv-SE" dirty="0" err="1" smtClean="0"/>
              <a:t>strategic</a:t>
            </a:r>
            <a:r>
              <a:rPr lang="sv-SE" baseline="0" dirty="0" smtClean="0"/>
              <a:t> </a:t>
            </a:r>
            <a:r>
              <a:rPr lang="sv-SE" baseline="0" dirty="0" err="1" smtClean="0"/>
              <a:t>sustainability</a:t>
            </a:r>
            <a:r>
              <a:rPr lang="sv-SE" baseline="0" dirty="0" smtClean="0"/>
              <a:t> plan is the basis </a:t>
            </a:r>
            <a:r>
              <a:rPr lang="sv-SE" baseline="0" dirty="0" err="1" smtClean="0"/>
              <a:t>of</a:t>
            </a:r>
            <a:r>
              <a:rPr lang="sv-SE" baseline="0" dirty="0" smtClean="0"/>
              <a:t> the </a:t>
            </a:r>
            <a:r>
              <a:rPr lang="sv-SE" baseline="0" dirty="0" err="1" smtClean="0"/>
              <a:t>entire</a:t>
            </a:r>
            <a:r>
              <a:rPr lang="sv-SE" baseline="0" dirty="0" smtClean="0"/>
              <a:t> operation, </a:t>
            </a:r>
            <a:r>
              <a:rPr lang="sv-SE" baseline="0" dirty="0" err="1" smtClean="0"/>
              <a:t>with</a:t>
            </a:r>
            <a:r>
              <a:rPr lang="sv-SE" baseline="0" dirty="0" smtClean="0"/>
              <a:t> the </a:t>
            </a:r>
            <a:r>
              <a:rPr lang="sv-SE" baseline="0" dirty="0" err="1" smtClean="0"/>
              <a:t>sustainability</a:t>
            </a:r>
            <a:r>
              <a:rPr lang="sv-SE" baseline="0" dirty="0" smtClean="0"/>
              <a:t> </a:t>
            </a:r>
            <a:r>
              <a:rPr lang="sv-SE" baseline="0" dirty="0" err="1" smtClean="0"/>
              <a:t>wheel</a:t>
            </a:r>
            <a:r>
              <a:rPr lang="sv-SE" baseline="0" dirty="0" smtClean="0"/>
              <a:t> and overall </a:t>
            </a:r>
            <a:r>
              <a:rPr lang="sv-SE" baseline="0" dirty="0" err="1" smtClean="0"/>
              <a:t>goals</a:t>
            </a:r>
            <a:r>
              <a:rPr lang="sv-SE" baseline="0" dirty="0" smtClean="0"/>
              <a:t>, as </a:t>
            </a:r>
            <a:r>
              <a:rPr lang="sv-SE" baseline="0" dirty="0" err="1" smtClean="0"/>
              <a:t>well</a:t>
            </a:r>
            <a:r>
              <a:rPr lang="sv-SE" baseline="0" dirty="0" smtClean="0"/>
              <a:t> as </a:t>
            </a:r>
            <a:r>
              <a:rPr lang="sv-SE" baseline="0" dirty="0" err="1" smtClean="0"/>
              <a:t>strategies</a:t>
            </a:r>
            <a:r>
              <a:rPr lang="sv-SE" baseline="0" dirty="0" smtClean="0"/>
              <a:t> and </a:t>
            </a:r>
            <a:r>
              <a:rPr lang="sv-SE" baseline="0" dirty="0" err="1" smtClean="0"/>
              <a:t>direction</a:t>
            </a:r>
            <a:r>
              <a:rPr lang="sv-SE" baseline="0" dirty="0" smtClean="0"/>
              <a:t>.</a:t>
            </a:r>
          </a:p>
          <a:p>
            <a:endParaRPr lang="sv-SE" baseline="0" dirty="0" smtClean="0"/>
          </a:p>
          <a:p>
            <a:r>
              <a:rPr lang="sv-SE" b="1" baseline="0" dirty="0" smtClean="0"/>
              <a:t>New </a:t>
            </a:r>
            <a:r>
              <a:rPr lang="sv-SE" b="1" baseline="0" dirty="0" err="1" smtClean="0"/>
              <a:t>targets</a:t>
            </a:r>
            <a:r>
              <a:rPr lang="sv-SE" b="1" baseline="0" dirty="0" smtClean="0"/>
              <a:t> for 2020</a:t>
            </a:r>
          </a:p>
          <a:p>
            <a:pPr marL="171450" indent="-171450">
              <a:buFont typeface="Arial" panose="020B0604020202020204" pitchFamily="34" charset="0"/>
              <a:buChar char="•"/>
            </a:pPr>
            <a:r>
              <a:rPr lang="sv-SE" baseline="0" dirty="0" smtClean="0"/>
              <a:t>85% </a:t>
            </a:r>
            <a:r>
              <a:rPr lang="sv-SE" baseline="0" dirty="0" err="1" smtClean="0"/>
              <a:t>satisfied</a:t>
            </a:r>
            <a:r>
              <a:rPr lang="sv-SE" baseline="0" dirty="0" smtClean="0"/>
              <a:t> </a:t>
            </a:r>
            <a:r>
              <a:rPr lang="sv-SE" baseline="0" dirty="0" err="1" smtClean="0"/>
              <a:t>customers</a:t>
            </a:r>
            <a:r>
              <a:rPr lang="sv-SE" baseline="0" dirty="0" smtClean="0"/>
              <a:t> (2014 Q3 75% </a:t>
            </a:r>
            <a:r>
              <a:rPr lang="sv-SE" baseline="0" dirty="0" err="1" smtClean="0"/>
              <a:t>satisfied</a:t>
            </a:r>
            <a:r>
              <a:rPr lang="sv-SE" baseline="0" dirty="0" smtClean="0"/>
              <a:t> </a:t>
            </a:r>
            <a:r>
              <a:rPr lang="sv-SE" baseline="0" dirty="0" err="1" smtClean="0"/>
              <a:t>customers</a:t>
            </a:r>
            <a:r>
              <a:rPr lang="sv-SE" baseline="0" dirty="0" smtClean="0"/>
              <a:t>/</a:t>
            </a:r>
            <a:r>
              <a:rPr lang="sv-SE" baseline="0" dirty="0" err="1" smtClean="0"/>
              <a:t>travellers</a:t>
            </a:r>
            <a:r>
              <a:rPr lang="sv-SE" baseline="0" dirty="0" smtClean="0"/>
              <a:t> in total)</a:t>
            </a:r>
          </a:p>
          <a:p>
            <a:pPr marL="171450" indent="-171450">
              <a:buFont typeface="Arial" panose="020B0604020202020204" pitchFamily="34" charset="0"/>
              <a:buChar char="•"/>
            </a:pPr>
            <a:r>
              <a:rPr lang="sv-SE" baseline="0" dirty="0" smtClean="0"/>
              <a:t>75% </a:t>
            </a:r>
            <a:r>
              <a:rPr lang="sv-SE" baseline="0" dirty="0" err="1" smtClean="0"/>
              <a:t>committed</a:t>
            </a:r>
            <a:r>
              <a:rPr lang="sv-SE" baseline="0" dirty="0" smtClean="0"/>
              <a:t> </a:t>
            </a:r>
            <a:r>
              <a:rPr lang="sv-SE" baseline="0" dirty="0" err="1" smtClean="0"/>
              <a:t>employees</a:t>
            </a:r>
            <a:endParaRPr lang="sv-SE" baseline="0" dirty="0" smtClean="0"/>
          </a:p>
          <a:p>
            <a:pPr marL="171450" indent="-171450">
              <a:buFont typeface="Arial" panose="020B0604020202020204" pitchFamily="34" charset="0"/>
              <a:buChar char="•"/>
            </a:pPr>
            <a:r>
              <a:rPr lang="sv-SE" baseline="0" dirty="0" smtClean="0"/>
              <a:t>7% </a:t>
            </a:r>
            <a:r>
              <a:rPr lang="sv-SE" baseline="0" dirty="0" err="1" smtClean="0"/>
              <a:t>return</a:t>
            </a:r>
            <a:r>
              <a:rPr lang="sv-SE" baseline="0" dirty="0" smtClean="0"/>
              <a:t> on operating </a:t>
            </a:r>
            <a:r>
              <a:rPr lang="sv-SE" baseline="0" dirty="0" err="1" smtClean="0"/>
              <a:t>capital</a:t>
            </a:r>
            <a:endParaRPr lang="sv-SE" baseline="0" dirty="0" smtClean="0"/>
          </a:p>
          <a:p>
            <a:pPr marL="171450" indent="-171450">
              <a:buFont typeface="Arial" panose="020B0604020202020204" pitchFamily="34" charset="0"/>
              <a:buChar char="•"/>
            </a:pPr>
            <a:r>
              <a:rPr lang="sv-SE" baseline="0" dirty="0" smtClean="0"/>
              <a:t>0 ton </a:t>
            </a:r>
            <a:r>
              <a:rPr lang="sv-SE" baseline="0" dirty="0" err="1" smtClean="0"/>
              <a:t>carbon</a:t>
            </a:r>
            <a:r>
              <a:rPr lang="sv-SE" baseline="0" dirty="0" smtClean="0"/>
              <a:t> </a:t>
            </a:r>
            <a:r>
              <a:rPr lang="sv-SE" baseline="0" dirty="0" err="1" smtClean="0"/>
              <a:t>dioxide</a:t>
            </a:r>
            <a:r>
              <a:rPr lang="sv-SE" baseline="0" dirty="0" smtClean="0"/>
              <a:t> emissions</a:t>
            </a:r>
          </a:p>
          <a:p>
            <a:pPr marL="0" indent="0">
              <a:spcAft>
                <a:spcPts val="599"/>
              </a:spcAft>
              <a:buFont typeface="Arial" pitchFamily="34" charset="0"/>
              <a:buNone/>
              <a:defRPr/>
            </a:pPr>
            <a:endParaRPr lang="sv-SE" dirty="0" smtClean="0">
              <a:solidFill>
                <a:srgbClr val="003478"/>
              </a:solidFill>
            </a:endParaRPr>
          </a:p>
        </p:txBody>
      </p:sp>
      <p:sp>
        <p:nvSpPr>
          <p:cNvPr id="4" name="Platshållare för bildnummer 3"/>
          <p:cNvSpPr>
            <a:spLocks noGrp="1"/>
          </p:cNvSpPr>
          <p:nvPr>
            <p:ph type="sldNum" sz="quarter" idx="10"/>
          </p:nvPr>
        </p:nvSpPr>
        <p:spPr/>
        <p:txBody>
          <a:bodyPr/>
          <a:lstStyle/>
          <a:p>
            <a:fld id="{D4DB11BC-876D-4431-AB2D-52F5519E5B3E}" type="slidenum">
              <a:rPr lang="sv-SE" smtClean="0"/>
              <a:pPr/>
              <a:t>6</a:t>
            </a:fld>
            <a:endParaRPr lang="sv-SE"/>
          </a:p>
        </p:txBody>
      </p:sp>
    </p:spTree>
    <p:extLst>
      <p:ext uri="{BB962C8B-B14F-4D97-AF65-F5344CB8AC3E}">
        <p14:creationId xmlns:p14="http://schemas.microsoft.com/office/powerpoint/2010/main" val="90991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US" dirty="0" smtClean="0">
                <a:effectLst/>
              </a:rPr>
              <a:t>Own operations!</a:t>
            </a:r>
          </a:p>
          <a:p>
            <a:endParaRPr lang="en-US" dirty="0" smtClean="0">
              <a:effectLst/>
            </a:endParaRPr>
          </a:p>
          <a:p>
            <a:r>
              <a:rPr lang="en-US" dirty="0" smtClean="0">
                <a:effectLst/>
              </a:rPr>
              <a:t>Swedavia has long worked determinedly to reduce the climate impact of aviation in general. In this important work, it is important first to set goals, develop and monitor our own activities. Only when we ourselves have shown the way we gain the power to affect others. Within our own operations, we have set the ambitious goal of zero emissions of fossil carbon dioxide by 2020, which every indication indicates that we will achieve. </a:t>
            </a:r>
          </a:p>
          <a:p>
            <a:r>
              <a:rPr lang="en-US" dirty="0" smtClean="0">
                <a:effectLst/>
              </a:rPr>
              <a:t>Remaining emissions: 95&amp;</a:t>
            </a:r>
            <a:r>
              <a:rPr lang="en-US" baseline="0" dirty="0" smtClean="0">
                <a:effectLst/>
              </a:rPr>
              <a:t> Vehicles and fuel</a:t>
            </a:r>
            <a:r>
              <a:rPr lang="en-US" dirty="0" smtClean="0">
                <a:effectLst/>
              </a:rPr>
              <a:t/>
            </a:r>
            <a:br>
              <a:rPr lang="en-US" dirty="0" smtClean="0">
                <a:effectLst/>
              </a:rPr>
            </a:br>
            <a:r>
              <a:rPr lang="en-US" dirty="0" smtClean="0">
                <a:effectLst/>
              </a:rPr>
              <a:t/>
            </a:r>
            <a:br>
              <a:rPr lang="en-US" dirty="0" smtClean="0">
                <a:effectLst/>
              </a:rPr>
            </a:br>
            <a:endParaRPr lang="sv-SE" dirty="0" smtClean="0"/>
          </a:p>
        </p:txBody>
      </p:sp>
      <p:sp>
        <p:nvSpPr>
          <p:cNvPr id="4" name="Platshållare för bildnummer 3"/>
          <p:cNvSpPr>
            <a:spLocks noGrp="1"/>
          </p:cNvSpPr>
          <p:nvPr>
            <p:ph type="sldNum" sz="quarter" idx="10"/>
          </p:nvPr>
        </p:nvSpPr>
        <p:spPr/>
        <p:txBody>
          <a:bodyPr/>
          <a:lstStyle/>
          <a:p>
            <a:fld id="{D4DB11BC-876D-4431-AB2D-52F5519E5B3E}" type="slidenum">
              <a:rPr lang="sv-SE" smtClean="0"/>
              <a:pPr/>
              <a:t>12</a:t>
            </a:fld>
            <a:endParaRPr lang="sv-SE"/>
          </a:p>
        </p:txBody>
      </p:sp>
    </p:spTree>
    <p:extLst>
      <p:ext uri="{BB962C8B-B14F-4D97-AF65-F5344CB8AC3E}">
        <p14:creationId xmlns:p14="http://schemas.microsoft.com/office/powerpoint/2010/main" val="105295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a:lnSpc>
                <a:spcPct val="90000"/>
              </a:lnSpc>
              <a:buFont typeface="Arial" pitchFamily="34" charset="0"/>
              <a:buChar char="•"/>
            </a:pPr>
            <a:r>
              <a:rPr lang="en-GB" altLang="sv-SE" dirty="0" smtClean="0"/>
              <a:t>A scheme to implement carbon management processes and to  grade the achievements for airports</a:t>
            </a:r>
          </a:p>
          <a:p>
            <a:pPr>
              <a:lnSpc>
                <a:spcPct val="90000"/>
              </a:lnSpc>
              <a:buFont typeface="Arial" pitchFamily="34" charset="0"/>
              <a:buChar char="•"/>
            </a:pPr>
            <a:r>
              <a:rPr lang="en-GB" altLang="sv-SE" dirty="0" smtClean="0"/>
              <a:t>Designed in a partnership between Airport Council International Europe (ACI Europe) and WSP Environmental. </a:t>
            </a:r>
          </a:p>
          <a:p>
            <a:pPr>
              <a:lnSpc>
                <a:spcPct val="90000"/>
              </a:lnSpc>
              <a:buFont typeface="Arial" pitchFamily="34" charset="0"/>
              <a:buChar char="•"/>
            </a:pPr>
            <a:r>
              <a:rPr lang="en-GB" altLang="sv-SE" dirty="0" smtClean="0"/>
              <a:t>The scheme is </a:t>
            </a:r>
            <a:r>
              <a:rPr lang="en-GB" altLang="sv-SE" dirty="0" err="1" smtClean="0"/>
              <a:t>overwieved</a:t>
            </a:r>
            <a:r>
              <a:rPr lang="en-GB" altLang="sv-SE" dirty="0" smtClean="0"/>
              <a:t> by </a:t>
            </a:r>
            <a:r>
              <a:rPr lang="en-GB" altLang="sv-SE" dirty="0" err="1" smtClean="0"/>
              <a:t>representants</a:t>
            </a:r>
            <a:r>
              <a:rPr lang="en-GB" altLang="sv-SE" dirty="0" smtClean="0"/>
              <a:t> from  EU, UNEP (</a:t>
            </a:r>
            <a:r>
              <a:rPr lang="fr-FR" altLang="sv-SE" dirty="0" smtClean="0"/>
              <a:t>United Nations </a:t>
            </a:r>
            <a:r>
              <a:rPr lang="fr-FR" altLang="sv-SE" dirty="0" err="1" smtClean="0"/>
              <a:t>Environmental</a:t>
            </a:r>
            <a:r>
              <a:rPr lang="fr-FR" altLang="sv-SE" dirty="0" smtClean="0"/>
              <a:t> Programme), Eurocontrol</a:t>
            </a:r>
            <a:r>
              <a:rPr lang="en-GB" altLang="sv-SE" dirty="0" smtClean="0"/>
              <a:t> </a:t>
            </a:r>
          </a:p>
          <a:p>
            <a:pPr>
              <a:lnSpc>
                <a:spcPct val="90000"/>
              </a:lnSpc>
              <a:buFont typeface="Arial" pitchFamily="34" charset="0"/>
              <a:buChar char="•"/>
            </a:pPr>
            <a:r>
              <a:rPr lang="en-GB" altLang="sv-SE" dirty="0" smtClean="0"/>
              <a:t>Four levels; </a:t>
            </a:r>
          </a:p>
          <a:p>
            <a:pPr lvl="1">
              <a:lnSpc>
                <a:spcPct val="90000"/>
              </a:lnSpc>
            </a:pPr>
            <a:r>
              <a:rPr lang="en-GB" altLang="sv-SE" sz="1600" dirty="0" smtClean="0"/>
              <a:t>Mapping (1), </a:t>
            </a:r>
          </a:p>
          <a:p>
            <a:pPr lvl="1">
              <a:lnSpc>
                <a:spcPct val="90000"/>
              </a:lnSpc>
            </a:pPr>
            <a:r>
              <a:rPr lang="en-GB" altLang="sv-SE" sz="1600" dirty="0" smtClean="0"/>
              <a:t>Reduction (2), </a:t>
            </a:r>
          </a:p>
          <a:p>
            <a:pPr lvl="1">
              <a:lnSpc>
                <a:spcPct val="90000"/>
              </a:lnSpc>
            </a:pPr>
            <a:r>
              <a:rPr lang="en-GB" altLang="sv-SE" sz="1600" dirty="0" smtClean="0"/>
              <a:t>Optimisation (3), </a:t>
            </a:r>
          </a:p>
          <a:p>
            <a:pPr lvl="1">
              <a:lnSpc>
                <a:spcPct val="90000"/>
              </a:lnSpc>
            </a:pPr>
            <a:r>
              <a:rPr lang="en-GB" altLang="sv-SE" sz="1600" dirty="0" smtClean="0"/>
              <a:t>Neutrality (3+)</a:t>
            </a:r>
          </a:p>
          <a:p>
            <a:pPr lvl="1">
              <a:lnSpc>
                <a:spcPct val="90000"/>
              </a:lnSpc>
            </a:pPr>
            <a:endParaRPr lang="en-GB" altLang="sv-SE" sz="1600" dirty="0" smtClean="0"/>
          </a:p>
          <a:p>
            <a:pPr lvl="1">
              <a:lnSpc>
                <a:spcPct val="90000"/>
              </a:lnSpc>
            </a:pPr>
            <a:r>
              <a:rPr lang="en-GB" altLang="sv-SE" sz="1600" dirty="0" err="1" smtClean="0"/>
              <a:t>Engagera</a:t>
            </a:r>
            <a:r>
              <a:rPr lang="en-GB" altLang="sv-SE" sz="1600" dirty="0" smtClean="0"/>
              <a:t> </a:t>
            </a:r>
            <a:r>
              <a:rPr lang="en-GB" altLang="sv-SE" sz="1600" dirty="0" err="1" smtClean="0"/>
              <a:t>andra</a:t>
            </a:r>
            <a:r>
              <a:rPr lang="en-GB" altLang="sv-SE" sz="1600" dirty="0" smtClean="0"/>
              <a:t>: </a:t>
            </a:r>
            <a:r>
              <a:rPr lang="en-GB" altLang="sv-SE" sz="1600" dirty="0" err="1" smtClean="0"/>
              <a:t>Genomn</a:t>
            </a:r>
            <a:r>
              <a:rPr lang="en-GB" altLang="sv-SE" sz="1600" baseline="0" dirty="0" smtClean="0"/>
              <a:t> </a:t>
            </a:r>
            <a:r>
              <a:rPr lang="en-GB" altLang="sv-SE" sz="1600" baseline="0" dirty="0" err="1" smtClean="0"/>
              <a:t>krav</a:t>
            </a:r>
            <a:r>
              <a:rPr lang="en-GB" altLang="sv-SE" sz="1600" baseline="0" dirty="0" smtClean="0"/>
              <a:t> i </a:t>
            </a:r>
            <a:r>
              <a:rPr lang="en-GB" altLang="sv-SE" sz="1600" baseline="0" dirty="0" err="1" smtClean="0"/>
              <a:t>framkallsningssystem</a:t>
            </a:r>
            <a:r>
              <a:rPr lang="en-GB" altLang="sv-SE" sz="1600" baseline="0" dirty="0" smtClean="0"/>
              <a:t> </a:t>
            </a:r>
            <a:r>
              <a:rPr lang="en-GB" altLang="sv-SE" sz="1600" baseline="0" dirty="0" err="1" smtClean="0"/>
              <a:t>på</a:t>
            </a:r>
            <a:r>
              <a:rPr lang="en-GB" altLang="sv-SE" sz="1600" baseline="0" dirty="0" smtClean="0"/>
              <a:t> ARN BMA </a:t>
            </a:r>
            <a:r>
              <a:rPr lang="en-GB" altLang="sv-SE" sz="1600" baseline="0" dirty="0" err="1" smtClean="0"/>
              <a:t>och</a:t>
            </a:r>
            <a:r>
              <a:rPr lang="en-GB" altLang="sv-SE" sz="1600" baseline="0" dirty="0" smtClean="0"/>
              <a:t> GOT </a:t>
            </a:r>
            <a:r>
              <a:rPr lang="en-GB" altLang="sv-SE" sz="1600" baseline="0" dirty="0" err="1" smtClean="0"/>
              <a:t>har</a:t>
            </a:r>
            <a:r>
              <a:rPr lang="en-GB" altLang="sv-SE" sz="1600" baseline="0" dirty="0" smtClean="0"/>
              <a:t> vi </a:t>
            </a:r>
            <a:r>
              <a:rPr lang="en-GB" altLang="sv-SE" sz="1600" baseline="0" dirty="0" err="1" smtClean="0"/>
              <a:t>bidragit</a:t>
            </a:r>
            <a:r>
              <a:rPr lang="en-GB" altLang="sv-SE" sz="1600" baseline="0" dirty="0" smtClean="0"/>
              <a:t> till </a:t>
            </a:r>
            <a:r>
              <a:rPr lang="en-GB" altLang="sv-SE" sz="1600" baseline="0" dirty="0" err="1" smtClean="0"/>
              <a:t>omställning</a:t>
            </a:r>
            <a:r>
              <a:rPr lang="en-GB" altLang="sv-SE" sz="1600" baseline="0" dirty="0" smtClean="0"/>
              <a:t> </a:t>
            </a:r>
            <a:r>
              <a:rPr lang="en-GB" altLang="sv-SE" sz="1600" baseline="0" dirty="0" err="1" smtClean="0"/>
              <a:t>av</a:t>
            </a:r>
            <a:r>
              <a:rPr lang="en-GB" altLang="sv-SE" sz="1600" baseline="0" dirty="0" smtClean="0"/>
              <a:t> </a:t>
            </a:r>
            <a:r>
              <a:rPr lang="en-GB" altLang="sv-SE" sz="1600" baseline="0" dirty="0" err="1" smtClean="0"/>
              <a:t>taxiflottan</a:t>
            </a:r>
            <a:r>
              <a:rPr lang="en-GB" altLang="sv-SE" sz="1600" baseline="0" dirty="0" smtClean="0"/>
              <a:t> till </a:t>
            </a:r>
            <a:r>
              <a:rPr lang="en-GB" altLang="sv-SE" sz="1600" baseline="0" dirty="0" err="1" smtClean="0"/>
              <a:t>miljöbilar</a:t>
            </a:r>
            <a:r>
              <a:rPr lang="en-GB" altLang="sv-SE" sz="1600" baseline="0" dirty="0" smtClean="0"/>
              <a:t>, i Stockholm </a:t>
            </a:r>
            <a:r>
              <a:rPr lang="en-GB" altLang="sv-SE" sz="1600" baseline="0" dirty="0" err="1" smtClean="0"/>
              <a:t>och</a:t>
            </a:r>
            <a:r>
              <a:rPr lang="en-GB" altLang="sv-SE" sz="1600" baseline="0" dirty="0" smtClean="0"/>
              <a:t> </a:t>
            </a:r>
            <a:r>
              <a:rPr lang="en-GB" altLang="sv-SE" sz="1600" baseline="0" dirty="0" err="1" smtClean="0"/>
              <a:t>Göteborg</a:t>
            </a:r>
            <a:r>
              <a:rPr lang="en-GB" altLang="sv-SE" sz="1600" baseline="0" dirty="0" smtClean="0"/>
              <a:t>. </a:t>
            </a:r>
            <a:r>
              <a:rPr lang="en-GB" altLang="sv-SE" sz="1600" baseline="0" dirty="0" err="1" smtClean="0"/>
              <a:t>Samarbeten</a:t>
            </a:r>
            <a:r>
              <a:rPr lang="en-GB" altLang="sv-SE" sz="1600" baseline="0" dirty="0" smtClean="0"/>
              <a:t> med </a:t>
            </a:r>
            <a:r>
              <a:rPr lang="en-GB" altLang="sv-SE" sz="1600" baseline="0" dirty="0" err="1" smtClean="0"/>
              <a:t>bussbolagen</a:t>
            </a:r>
            <a:r>
              <a:rPr lang="en-GB" altLang="sv-SE" sz="1600" baseline="0" dirty="0" smtClean="0"/>
              <a:t> etc. </a:t>
            </a:r>
            <a:endParaRPr lang="en-GB" altLang="sv-SE" sz="1600" dirty="0" smtClean="0"/>
          </a:p>
          <a:p>
            <a:pPr lvl="1">
              <a:lnSpc>
                <a:spcPct val="90000"/>
              </a:lnSpc>
            </a:pPr>
            <a:endParaRPr lang="en-GB" altLang="sv-SE" sz="1600" dirty="0" smtClean="0"/>
          </a:p>
          <a:p>
            <a:pPr lvl="1">
              <a:lnSpc>
                <a:spcPct val="90000"/>
              </a:lnSpc>
            </a:pPr>
            <a:r>
              <a:rPr lang="en-GB" altLang="sv-SE" sz="1600" dirty="0" smtClean="0"/>
              <a:t>CDM/Gold</a:t>
            </a:r>
            <a:r>
              <a:rPr lang="en-GB" altLang="sv-SE" sz="1600" baseline="0" dirty="0" smtClean="0"/>
              <a:t> Standard-</a:t>
            </a:r>
            <a:r>
              <a:rPr lang="en-GB" altLang="sv-SE" sz="1600" baseline="0" dirty="0" err="1" smtClean="0"/>
              <a:t>projekt</a:t>
            </a:r>
            <a:r>
              <a:rPr lang="en-GB" altLang="sv-SE" sz="1600" baseline="0" dirty="0" smtClean="0"/>
              <a:t>. </a:t>
            </a:r>
            <a:endParaRPr lang="en-GB" altLang="sv-SE" sz="1600" dirty="0" smtClean="0"/>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Out of the 29 ACA-neutrality-certified airports in Europe, ten of them are our Swedavia airports. Arlanda was</a:t>
            </a:r>
            <a:r>
              <a:rPr lang="en-US" baseline="0" dirty="0" smtClean="0">
                <a:effectLst/>
              </a:rPr>
              <a:t> first to be certified at the highest level Neutrality 2009. </a:t>
            </a:r>
            <a:r>
              <a:rPr lang="en-US" dirty="0" smtClean="0">
                <a:effectLst/>
              </a:rPr>
              <a:t/>
            </a:r>
            <a:br>
              <a:rPr lang="en-US" dirty="0" smtClean="0">
                <a:effectLst/>
              </a:rPr>
            </a:br>
            <a:r>
              <a:rPr lang="en-US" dirty="0" smtClean="0">
                <a:effectLst/>
              </a:rPr>
              <a:t>[Last controlled 2017-04-13]</a:t>
            </a:r>
            <a:endParaRPr lang="sv-SE" dirty="0" smtClean="0"/>
          </a:p>
          <a:p>
            <a:endParaRPr lang="sv-SE" dirty="0"/>
          </a:p>
        </p:txBody>
      </p:sp>
      <p:sp>
        <p:nvSpPr>
          <p:cNvPr id="4" name="Platshållare för bildnummer 3"/>
          <p:cNvSpPr>
            <a:spLocks noGrp="1"/>
          </p:cNvSpPr>
          <p:nvPr>
            <p:ph type="sldNum" sz="quarter" idx="10"/>
          </p:nvPr>
        </p:nvSpPr>
        <p:spPr/>
        <p:txBody>
          <a:bodyPr/>
          <a:lstStyle/>
          <a:p>
            <a:fld id="{D4DB11BC-876D-4431-AB2D-52F5519E5B3E}" type="slidenum">
              <a:rPr lang="sv-SE" smtClean="0"/>
              <a:pPr/>
              <a:t>13</a:t>
            </a:fld>
            <a:endParaRPr lang="sv-SE"/>
          </a:p>
        </p:txBody>
      </p:sp>
    </p:spTree>
    <p:extLst>
      <p:ext uri="{BB962C8B-B14F-4D97-AF65-F5344CB8AC3E}">
        <p14:creationId xmlns:p14="http://schemas.microsoft.com/office/powerpoint/2010/main" val="1689830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93700" y="692150"/>
            <a:ext cx="6070600" cy="3416300"/>
          </a:xfrm>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idx="10"/>
          </p:nvPr>
        </p:nvSpPr>
        <p:spPr/>
        <p:txBody>
          <a:bodyPr/>
          <a:lstStyle/>
          <a:p>
            <a:pPr>
              <a:defRPr/>
            </a:pPr>
            <a:endParaRPr lang="sv-SE"/>
          </a:p>
        </p:txBody>
      </p:sp>
      <p:sp>
        <p:nvSpPr>
          <p:cNvPr id="5" name="Platshållare för datum 4"/>
          <p:cNvSpPr>
            <a:spLocks noGrp="1"/>
          </p:cNvSpPr>
          <p:nvPr>
            <p:ph type="dt" sz="quarter" idx="11"/>
          </p:nvPr>
        </p:nvSpPr>
        <p:spPr/>
        <p:txBody>
          <a:bodyPr/>
          <a:lstStyle/>
          <a:p>
            <a:pPr>
              <a:defRPr/>
            </a:pPr>
            <a:endParaRPr lang="sv-SE"/>
          </a:p>
        </p:txBody>
      </p:sp>
    </p:spTree>
    <p:extLst>
      <p:ext uri="{BB962C8B-B14F-4D97-AF65-F5344CB8AC3E}">
        <p14:creationId xmlns:p14="http://schemas.microsoft.com/office/powerpoint/2010/main" val="159851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A5814AC-5C58-6F41-8AD0-6337A592CAB2}" type="slidenum">
              <a:rPr lang="sv-SE" smtClean="0"/>
              <a:pPr/>
              <a:t>25</a:t>
            </a:fld>
            <a:endParaRPr lang="sv-SE"/>
          </a:p>
        </p:txBody>
      </p:sp>
    </p:spTree>
    <p:extLst>
      <p:ext uri="{BB962C8B-B14F-4D97-AF65-F5344CB8AC3E}">
        <p14:creationId xmlns:p14="http://schemas.microsoft.com/office/powerpoint/2010/main" val="245948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285750" indent="-2857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D4DB11BC-876D-4431-AB2D-52F5519E5B3E}" type="slidenum">
              <a:rPr lang="sv-SE" smtClean="0"/>
              <a:pPr/>
              <a:t>26</a:t>
            </a:fld>
            <a:endParaRPr lang="sv-SE"/>
          </a:p>
        </p:txBody>
      </p:sp>
    </p:spTree>
    <p:extLst>
      <p:ext uri="{BB962C8B-B14F-4D97-AF65-F5344CB8AC3E}">
        <p14:creationId xmlns:p14="http://schemas.microsoft.com/office/powerpoint/2010/main" val="145245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pic>
        <p:nvPicPr>
          <p:cNvPr id="5" name="Picture 4" descr="LFV_LOGO_TRANSPARENT_SWE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4758" y="1205150"/>
            <a:ext cx="3946992" cy="2704740"/>
          </a:xfrm>
          <a:prstGeom prst="rect">
            <a:avLst/>
          </a:prstGeom>
        </p:spPr>
      </p:pic>
    </p:spTree>
    <p:extLst>
      <p:ext uri="{BB962C8B-B14F-4D97-AF65-F5344CB8AC3E}">
        <p14:creationId xmlns:p14="http://schemas.microsoft.com/office/powerpoint/2010/main" val="1014968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höger utan underrubrik - mönster vänster">
    <p:spTree>
      <p:nvGrpSpPr>
        <p:cNvPr id="1" name=""/>
        <p:cNvGrpSpPr/>
        <p:nvPr/>
      </p:nvGrpSpPr>
      <p:grpSpPr>
        <a:xfrm>
          <a:off x="0" y="0"/>
          <a:ext cx="0" cy="0"/>
          <a:chOff x="0" y="0"/>
          <a:chExt cx="0" cy="0"/>
        </a:xfrm>
      </p:grpSpPr>
      <p:pic>
        <p:nvPicPr>
          <p:cNvPr id="4" name="Bildobjekt 3" descr="pattern_halvbild_green.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8572" y="0"/>
            <a:ext cx="4561934" cy="5143500"/>
          </a:xfrm>
          <a:prstGeom prst="rect">
            <a:avLst/>
          </a:prstGeom>
        </p:spPr>
      </p:pic>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7923"/>
            <a:ext cx="4041775" cy="3286700"/>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spTree>
    <p:extLst>
      <p:ext uri="{BB962C8B-B14F-4D97-AF65-F5344CB8AC3E}">
        <p14:creationId xmlns:p14="http://schemas.microsoft.com/office/powerpoint/2010/main" val="237215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Första sida utan profilmönster">
    <p:bg>
      <p:bgPr>
        <a:solidFill>
          <a:schemeClr val="bg1"/>
        </a:solidFill>
        <a:effectLst/>
      </p:bgPr>
    </p:bg>
    <p:spTree>
      <p:nvGrpSpPr>
        <p:cNvPr id="1" name=""/>
        <p:cNvGrpSpPr/>
        <p:nvPr/>
      </p:nvGrpSpPr>
      <p:grpSpPr>
        <a:xfrm>
          <a:off x="0" y="0"/>
          <a:ext cx="0" cy="0"/>
          <a:chOff x="0" y="0"/>
          <a:chExt cx="0" cy="0"/>
        </a:xfrm>
      </p:grpSpPr>
      <p:pic>
        <p:nvPicPr>
          <p:cNvPr id="7" name="Picture 2" descr="\\Swe-nxmbked0204\c$\MITT MITT MITT\LOKAL DISK\Hemmajobb\2015-689 Uppdatering Grafisk manual Swedavia_JE\Swedavia-logo_2015-11-26\Web\Egna\Större\Swedavia_logo_4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9750" y="495778"/>
            <a:ext cx="3312000" cy="89259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ctrTitle" hasCustomPrompt="1"/>
          </p:nvPr>
        </p:nvSpPr>
        <p:spPr bwMode="gray">
          <a:xfrm>
            <a:off x="503385" y="1923679"/>
            <a:ext cx="7775576" cy="1721741"/>
          </a:xfrm>
        </p:spPr>
        <p:txBody>
          <a:bodyPr wrap="square" anchor="b">
            <a:noAutofit/>
          </a:bodyPr>
          <a:lstStyle>
            <a:lvl1pPr>
              <a:lnSpc>
                <a:spcPts val="4600"/>
              </a:lnSpc>
              <a:defRPr sz="4000" baseline="0">
                <a:solidFill>
                  <a:schemeClr val="tx1"/>
                </a:solidFill>
              </a:defRPr>
            </a:lvl1pPr>
          </a:lstStyle>
          <a:p>
            <a:r>
              <a:rPr lang="sv-SE" dirty="0" smtClean="0"/>
              <a:t>Rubrik</a:t>
            </a:r>
            <a:endParaRPr lang="sv-SE" dirty="0"/>
          </a:p>
        </p:txBody>
      </p:sp>
      <p:sp>
        <p:nvSpPr>
          <p:cNvPr id="3" name="Underrubrik 2"/>
          <p:cNvSpPr>
            <a:spLocks noGrp="1"/>
          </p:cNvSpPr>
          <p:nvPr>
            <p:ph type="subTitle" idx="1" hasCustomPrompt="1"/>
          </p:nvPr>
        </p:nvSpPr>
        <p:spPr bwMode="gray">
          <a:xfrm>
            <a:off x="529360" y="3737611"/>
            <a:ext cx="8074890" cy="671469"/>
          </a:xfrm>
        </p:spPr>
        <p:txBody>
          <a:bodyPr tIns="0">
            <a:noAutofit/>
          </a:bodyPr>
          <a:lstStyle>
            <a:lvl1pPr marL="0" indent="0" algn="l">
              <a:lnSpc>
                <a:spcPct val="100000"/>
              </a:lnSpc>
              <a:spcBef>
                <a:spcPts val="0"/>
              </a:spcBef>
              <a:spcAft>
                <a:spcPts val="0"/>
              </a:spcAft>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Namn/funktion</a:t>
            </a:r>
            <a:br>
              <a:rPr lang="sv-SE" dirty="0" smtClean="0"/>
            </a:br>
            <a:r>
              <a:rPr lang="sv-SE" dirty="0" smtClean="0"/>
              <a:t>Datum</a:t>
            </a:r>
            <a:endParaRPr lang="sv-SE" dirty="0"/>
          </a:p>
        </p:txBody>
      </p:sp>
      <p:sp>
        <p:nvSpPr>
          <p:cNvPr id="6" name="Rektangel 5"/>
          <p:cNvSpPr/>
          <p:nvPr userDrawn="1"/>
        </p:nvSpPr>
        <p:spPr>
          <a:xfrm>
            <a:off x="0" y="0"/>
            <a:ext cx="9144000" cy="49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a:solidFill>
                <a:srgbClr val="FFFFFF"/>
              </a:solidFill>
            </a:endParaRPr>
          </a:p>
        </p:txBody>
      </p:sp>
      <p:cxnSp>
        <p:nvCxnSpPr>
          <p:cNvPr id="9" name="Rak 8"/>
          <p:cNvCxnSpPr/>
          <p:nvPr userDrawn="1"/>
        </p:nvCxnSpPr>
        <p:spPr>
          <a:xfrm>
            <a:off x="0" y="48928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userDrawn="1"/>
        </p:nvCxnSpPr>
        <p:spPr>
          <a:xfrm>
            <a:off x="529360" y="1839822"/>
            <a:ext cx="80748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9516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972765"/>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141016306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972765"/>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1367899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2727" y="330149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818570202"/>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04073582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287"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23920859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077874858"/>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239812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419667876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239812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61946836"/>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176209"/>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1667348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vänster utan underrubrik - mönster höger">
    <p:spTree>
      <p:nvGrpSpPr>
        <p:cNvPr id="1" name=""/>
        <p:cNvGrpSpPr/>
        <p:nvPr/>
      </p:nvGrpSpPr>
      <p:grpSpPr>
        <a:xfrm>
          <a:off x="0" y="0"/>
          <a:ext cx="0" cy="0"/>
          <a:chOff x="0" y="0"/>
          <a:chExt cx="0" cy="0"/>
        </a:xfrm>
      </p:grpSpPr>
      <p:pic>
        <p:nvPicPr>
          <p:cNvPr id="3" name="Bildobjekt 2" descr="pattern_halvbild_green.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72000" y="0"/>
            <a:ext cx="4572000" cy="5143500"/>
          </a:xfrm>
          <a:prstGeom prst="rect">
            <a:avLst/>
          </a:prstGeom>
        </p:spPr>
      </p:pic>
      <p:sp>
        <p:nvSpPr>
          <p:cNvPr id="2" name="Rubrik 1"/>
          <p:cNvSpPr>
            <a:spLocks noGrp="1"/>
          </p:cNvSpPr>
          <p:nvPr>
            <p:ph type="title"/>
          </p:nvPr>
        </p:nvSpPr>
        <p:spPr>
          <a:xfrm>
            <a:off x="457201" y="205979"/>
            <a:ext cx="3952670"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291642"/>
            <a:ext cx="3952672" cy="3302981"/>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548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71078688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17061544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Kapitelbild med foto 02">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1296630"/>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32378230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3176112"/>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96744798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 TVÅ SPALTER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3176112"/>
          </a:xfrm>
        </p:spPr>
        <p:txBody>
          <a:bodyPr numCol="2" spcCol="468000"/>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469643623"/>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03280474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a:xfrm>
            <a:off x="539750" y="1534478"/>
            <a:ext cx="2700000" cy="1587600"/>
          </a:xfrm>
        </p:spPr>
        <p:txBody>
          <a:bodyPr/>
          <a:lstStyle/>
          <a:p>
            <a:r>
              <a:rPr lang="sv-SE" smtClean="0"/>
              <a:t>Klicka på ikonen för att lägga till en bild</a:t>
            </a:r>
            <a:endParaRPr lang="sv-SE"/>
          </a:p>
        </p:txBody>
      </p:sp>
      <p:sp>
        <p:nvSpPr>
          <p:cNvPr id="8" name="Platshållare för bild 6"/>
          <p:cNvSpPr>
            <a:spLocks noGrp="1"/>
          </p:cNvSpPr>
          <p:nvPr>
            <p:ph type="pic" sz="quarter" idx="14"/>
          </p:nvPr>
        </p:nvSpPr>
        <p:spPr>
          <a:xfrm>
            <a:off x="3240425" y="1534478"/>
            <a:ext cx="2700000" cy="1587600"/>
          </a:xfrm>
        </p:spPr>
        <p:txBody>
          <a:bodyPr/>
          <a:lstStyle/>
          <a:p>
            <a:r>
              <a:rPr lang="sv-SE" smtClean="0"/>
              <a:t>Klicka på ikonen för att lägga till en bild</a:t>
            </a:r>
            <a:endParaRPr lang="sv-SE"/>
          </a:p>
        </p:txBody>
      </p:sp>
      <p:sp>
        <p:nvSpPr>
          <p:cNvPr id="9" name="Platshållare för bild 6"/>
          <p:cNvSpPr>
            <a:spLocks noGrp="1"/>
          </p:cNvSpPr>
          <p:nvPr>
            <p:ph type="pic" sz="quarter" idx="15"/>
          </p:nvPr>
        </p:nvSpPr>
        <p:spPr>
          <a:xfrm>
            <a:off x="5940426" y="1534478"/>
            <a:ext cx="2663941" cy="1587600"/>
          </a:xfrm>
        </p:spPr>
        <p:txBody>
          <a:bodyPr/>
          <a:lstStyle/>
          <a:p>
            <a:r>
              <a:rPr lang="sv-SE" smtClean="0"/>
              <a:t>Klicka på ikonen för att lägga till en bild</a:t>
            </a:r>
            <a:endParaRPr lang="sv-SE"/>
          </a:p>
        </p:txBody>
      </p:sp>
      <p:sp>
        <p:nvSpPr>
          <p:cNvPr id="10" name="Platshållare för bild 6"/>
          <p:cNvSpPr>
            <a:spLocks noGrp="1"/>
          </p:cNvSpPr>
          <p:nvPr>
            <p:ph type="pic" sz="quarter" idx="16"/>
          </p:nvPr>
        </p:nvSpPr>
        <p:spPr>
          <a:xfrm>
            <a:off x="539750" y="3121779"/>
            <a:ext cx="2700000" cy="1587600"/>
          </a:xfrm>
        </p:spPr>
        <p:txBody>
          <a:bodyPr/>
          <a:lstStyle/>
          <a:p>
            <a:r>
              <a:rPr lang="sv-SE" smtClean="0"/>
              <a:t>Klicka på ikonen för att lägga till en bild</a:t>
            </a:r>
            <a:endParaRPr lang="sv-SE"/>
          </a:p>
        </p:txBody>
      </p:sp>
      <p:sp>
        <p:nvSpPr>
          <p:cNvPr id="11" name="Platshållare för bild 6"/>
          <p:cNvSpPr>
            <a:spLocks noGrp="1"/>
          </p:cNvSpPr>
          <p:nvPr>
            <p:ph type="pic" sz="quarter" idx="17"/>
          </p:nvPr>
        </p:nvSpPr>
        <p:spPr>
          <a:xfrm>
            <a:off x="3240425" y="3121779"/>
            <a:ext cx="2700000" cy="1587600"/>
          </a:xfrm>
        </p:spPr>
        <p:txBody>
          <a:bodyPr/>
          <a:lstStyle/>
          <a:p>
            <a:r>
              <a:rPr lang="sv-SE" smtClean="0"/>
              <a:t>Klicka på ikonen för att lägga till en bild</a:t>
            </a:r>
            <a:endParaRPr lang="sv-SE"/>
          </a:p>
        </p:txBody>
      </p:sp>
      <p:sp>
        <p:nvSpPr>
          <p:cNvPr id="12" name="Platshållare för bild 6"/>
          <p:cNvSpPr>
            <a:spLocks noGrp="1"/>
          </p:cNvSpPr>
          <p:nvPr>
            <p:ph type="pic" sz="quarter" idx="18"/>
          </p:nvPr>
        </p:nvSpPr>
        <p:spPr>
          <a:xfrm>
            <a:off x="5940426" y="3121779"/>
            <a:ext cx="2663941" cy="15876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733722751"/>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a:xfrm>
            <a:off x="539750" y="1534478"/>
            <a:ext cx="5400674" cy="3176112"/>
          </a:xfrm>
        </p:spPr>
        <p:txBody>
          <a:bodyPr/>
          <a:lstStyle/>
          <a:p>
            <a:r>
              <a:rPr lang="sv-SE" smtClean="0"/>
              <a:t>Klicka på ikonen för att lägga till en bild</a:t>
            </a:r>
            <a:endParaRPr lang="sv-SE"/>
          </a:p>
        </p:txBody>
      </p:sp>
      <p:sp>
        <p:nvSpPr>
          <p:cNvPr id="9" name="Platshållare för bild 6"/>
          <p:cNvSpPr>
            <a:spLocks noGrp="1"/>
          </p:cNvSpPr>
          <p:nvPr>
            <p:ph type="pic" sz="quarter" idx="15"/>
          </p:nvPr>
        </p:nvSpPr>
        <p:spPr>
          <a:xfrm>
            <a:off x="5940426" y="1534478"/>
            <a:ext cx="2663941" cy="1587600"/>
          </a:xfrm>
        </p:spPr>
        <p:txBody>
          <a:bodyPr/>
          <a:lstStyle/>
          <a:p>
            <a:r>
              <a:rPr lang="sv-SE" smtClean="0"/>
              <a:t>Klicka på ikonen för att lägga till en bild</a:t>
            </a:r>
            <a:endParaRPr lang="sv-SE"/>
          </a:p>
        </p:txBody>
      </p:sp>
      <p:sp>
        <p:nvSpPr>
          <p:cNvPr id="13" name="Platshållare för bild 6"/>
          <p:cNvSpPr>
            <a:spLocks noGrp="1"/>
          </p:cNvSpPr>
          <p:nvPr>
            <p:ph type="pic" sz="quarter" idx="18"/>
          </p:nvPr>
        </p:nvSpPr>
        <p:spPr>
          <a:xfrm>
            <a:off x="5940426" y="3121779"/>
            <a:ext cx="2663941" cy="15876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445319264"/>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Rubrik + platshållar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marL="285750" indent="-285750">
              <a:buFont typeface="Arial" panose="020B0604020202020204" pitchFamily="34" charset="0"/>
              <a:buChar char="•"/>
              <a:defRPr/>
            </a:lvl1pPr>
            <a:lvl2pPr marL="468312" indent="-285750">
              <a:buFont typeface="Arial" panose="020B0604020202020204" pitchFamily="34" charset="0"/>
              <a:buChar char="•"/>
              <a:defRPr/>
            </a:lvl2pPr>
            <a:lvl3pPr marL="530225" indent="-171450">
              <a:buFont typeface="Arial" panose="020B0604020202020204" pitchFamily="34" charset="0"/>
              <a:buChar char="•"/>
              <a:defRPr/>
            </a:lvl3pPr>
            <a:lvl4pPr marL="712788" indent="-171450">
              <a:buFont typeface="Arial" panose="020B0604020202020204" pitchFamily="34" charset="0"/>
              <a:buChar char="•"/>
              <a:defRPr/>
            </a:lvl4pPr>
            <a:lvl5pPr marL="887412" indent="-171450">
              <a:buFont typeface="Arial" panose="020B0604020202020204" pitchFamily="34" charset="0"/>
              <a:buChar char="•"/>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409462278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4716463" y="627536"/>
            <a:ext cx="3887788" cy="4083055"/>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0" y="627535"/>
            <a:ext cx="3887788"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6"/>
            <a:ext cx="3887788" cy="3176113"/>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7767770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höger med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2" y="-1410"/>
            <a:ext cx="4531737" cy="5151536"/>
          </a:xfrm>
        </p:spPr>
        <p:txBody>
          <a:bodyPr/>
          <a:lstStyle/>
          <a:p>
            <a:endParaRPr lang="sv-SE"/>
          </a:p>
        </p:txBody>
      </p:sp>
      <p:sp>
        <p:nvSpPr>
          <p:cNvPr id="8" name="Rektangel 2"/>
          <p:cNvSpPr/>
          <p:nvPr userDrawn="1"/>
        </p:nvSpPr>
        <p:spPr>
          <a:xfrm>
            <a:off x="4531737" y="1"/>
            <a:ext cx="67722" cy="5151536"/>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25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4716463" y="627537"/>
            <a:ext cx="3887788" cy="2009021"/>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0" y="627535"/>
            <a:ext cx="3887788"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6"/>
            <a:ext cx="3887788" cy="3176113"/>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
        <p:nvSpPr>
          <p:cNvPr id="9" name="Platshållare för bild 7"/>
          <p:cNvSpPr>
            <a:spLocks noGrp="1"/>
          </p:cNvSpPr>
          <p:nvPr>
            <p:ph type="pic" sz="quarter" idx="15" hasCustomPrompt="1"/>
          </p:nvPr>
        </p:nvSpPr>
        <p:spPr>
          <a:xfrm>
            <a:off x="4716465" y="2636558"/>
            <a:ext cx="3887789" cy="2074032"/>
          </a:xfrm>
        </p:spPr>
        <p:txBody>
          <a:bodyPr/>
          <a:lstStyle/>
          <a:p>
            <a:r>
              <a:rPr lang="sv-SE" dirty="0" smtClean="0"/>
              <a:t>Klicka på ikonen för att lägga till en ny bild.</a:t>
            </a:r>
            <a:endParaRPr lang="sv-SE" dirty="0"/>
          </a:p>
        </p:txBody>
      </p:sp>
    </p:spTree>
    <p:extLst>
      <p:ext uri="{BB962C8B-B14F-4D97-AF65-F5344CB8AC3E}">
        <p14:creationId xmlns:p14="http://schemas.microsoft.com/office/powerpoint/2010/main" val="298330706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539752" y="2571750"/>
            <a:ext cx="4032251" cy="2138839"/>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2" y="627535"/>
            <a:ext cx="8064501"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907257"/>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
        <p:nvSpPr>
          <p:cNvPr id="9" name="Platshållare för bild 7"/>
          <p:cNvSpPr>
            <a:spLocks noGrp="1"/>
          </p:cNvSpPr>
          <p:nvPr>
            <p:ph type="pic" sz="quarter" idx="15" hasCustomPrompt="1"/>
          </p:nvPr>
        </p:nvSpPr>
        <p:spPr>
          <a:xfrm>
            <a:off x="4572001" y="2571750"/>
            <a:ext cx="4032250" cy="2138839"/>
          </a:xfrm>
        </p:spPr>
        <p:txBody>
          <a:bodyPr/>
          <a:lstStyle/>
          <a:p>
            <a:r>
              <a:rPr lang="sv-SE" dirty="0" smtClean="0"/>
              <a:t>Klicka på ikonen för att lägga till en ny bild.</a:t>
            </a:r>
            <a:endParaRPr lang="sv-SE" dirty="0"/>
          </a:p>
        </p:txBody>
      </p:sp>
    </p:spTree>
    <p:extLst>
      <p:ext uri="{BB962C8B-B14F-4D97-AF65-F5344CB8AC3E}">
        <p14:creationId xmlns:p14="http://schemas.microsoft.com/office/powerpoint/2010/main" val="1217992606"/>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 1 spalt + 1 bild + 1 färg S">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bild 5"/>
          <p:cNvSpPr>
            <a:spLocks noGrp="1"/>
          </p:cNvSpPr>
          <p:nvPr>
            <p:ph type="pic" sz="quarter" idx="10"/>
          </p:nvPr>
        </p:nvSpPr>
        <p:spPr>
          <a:xfrm>
            <a:off x="5940425" y="1534478"/>
            <a:ext cx="2663825" cy="2203133"/>
          </a:xfrm>
        </p:spPr>
        <p:txBody>
          <a:bodyPr/>
          <a:lstStyle/>
          <a:p>
            <a:r>
              <a:rPr lang="sv-SE" smtClean="0"/>
              <a:t>Klicka på ikonen för att lägga till en bild</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5" name="Platshållare för text 4"/>
          <p:cNvSpPr>
            <a:spLocks noGrp="1"/>
          </p:cNvSpPr>
          <p:nvPr>
            <p:ph type="body" sz="quarter" idx="14"/>
          </p:nvPr>
        </p:nvSpPr>
        <p:spPr>
          <a:xfrm>
            <a:off x="5940425" y="3797791"/>
            <a:ext cx="2663824" cy="907200"/>
          </a:xfrm>
          <a:solidFill>
            <a:schemeClr val="accent1">
              <a:alpha val="69804"/>
            </a:schemeClr>
          </a:solidFill>
        </p:spPr>
        <p:txBody>
          <a:bodyPr lIns="72000" tIns="72000" rIns="72000" bIns="72000" anchor="ctr">
            <a:noAutofit/>
          </a:bodyPr>
          <a:lstStyle>
            <a:lvl1pPr marL="0" indent="0" algn="ctr">
              <a:spcBef>
                <a:spcPts val="0"/>
              </a:spcBef>
              <a:spcAft>
                <a:spcPts val="0"/>
              </a:spcAft>
              <a:buFont typeface="Arial" panose="020B0604020202020204" pitchFamily="34" charset="0"/>
              <a:buNone/>
              <a:defRPr sz="1200" b="1">
                <a:solidFill>
                  <a:schemeClr val="bg1"/>
                </a:solidFill>
              </a:defRPr>
            </a:lvl1pPr>
            <a:lvl2pPr marL="468312" indent="-285750" algn="ctr">
              <a:buFont typeface="Arial" panose="020B0604020202020204" pitchFamily="34" charset="0"/>
              <a:buChar char="•"/>
              <a:defRPr sz="1400">
                <a:solidFill>
                  <a:schemeClr val="bg1"/>
                </a:solidFill>
              </a:defRPr>
            </a:lvl2pPr>
            <a:lvl3pPr marL="644525" indent="-285750" algn="ctr">
              <a:buFont typeface="Arial" panose="020B0604020202020204" pitchFamily="34" charset="0"/>
              <a:buChar char="•"/>
              <a:defRPr sz="1400">
                <a:solidFill>
                  <a:schemeClr val="bg1"/>
                </a:solidFill>
              </a:defRPr>
            </a:lvl3pPr>
            <a:lvl4pPr marL="827088" indent="-285750" algn="ctr">
              <a:buFont typeface="Arial" panose="020B0604020202020204" pitchFamily="34" charset="0"/>
              <a:buChar char="•"/>
              <a:defRPr sz="1400">
                <a:solidFill>
                  <a:schemeClr val="bg1"/>
                </a:solidFill>
              </a:defRPr>
            </a:lvl4pPr>
            <a:lvl5pPr marL="1001712" indent="-285750" algn="ctr">
              <a:buFont typeface="Arial" panose="020B0604020202020204" pitchFamily="34" charset="0"/>
              <a:buChar char="•"/>
              <a:defRPr sz="1400">
                <a:solidFill>
                  <a:schemeClr val="bg1"/>
                </a:solidFill>
              </a:defRPr>
            </a:lvl5pPr>
          </a:lstStyle>
          <a:p>
            <a:pPr lvl="0"/>
            <a:r>
              <a:rPr lang="sv-SE" smtClean="0"/>
              <a:t>Klicka här för att ändra format på bakgrundstexten</a:t>
            </a:r>
          </a:p>
        </p:txBody>
      </p:sp>
    </p:spTree>
    <p:extLst>
      <p:ext uri="{BB962C8B-B14F-4D97-AF65-F5344CB8AC3E}">
        <p14:creationId xmlns:p14="http://schemas.microsoft.com/office/powerpoint/2010/main" val="342876687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Rubrik + 1 spalt + 1 bild + 1 färg S">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bild 5"/>
          <p:cNvSpPr>
            <a:spLocks noGrp="1"/>
          </p:cNvSpPr>
          <p:nvPr>
            <p:ph type="pic" sz="quarter" idx="10"/>
          </p:nvPr>
        </p:nvSpPr>
        <p:spPr>
          <a:xfrm>
            <a:off x="5940425" y="1534478"/>
            <a:ext cx="2663825" cy="3176112"/>
          </a:xfrm>
        </p:spPr>
        <p:txBody>
          <a:bodyPr/>
          <a:lstStyle/>
          <a:p>
            <a:r>
              <a:rPr lang="sv-SE" smtClean="0"/>
              <a:t>Klicka på ikonen för att lägga till en bild</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331617579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Rubrik + 1 spalt + 1 färg L">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5" name="Platshållare för text 4"/>
          <p:cNvSpPr>
            <a:spLocks noGrp="1"/>
          </p:cNvSpPr>
          <p:nvPr>
            <p:ph type="body" sz="quarter" idx="14"/>
          </p:nvPr>
        </p:nvSpPr>
        <p:spPr>
          <a:xfrm>
            <a:off x="5932558" y="1534478"/>
            <a:ext cx="2671695" cy="3162803"/>
          </a:xfrm>
          <a:solidFill>
            <a:schemeClr val="accent1">
              <a:alpha val="69804"/>
            </a:schemeClr>
          </a:solidFill>
        </p:spPr>
        <p:txBody>
          <a:bodyPr lIns="72000" tIns="72000" rIns="72000" bIns="72000" anchor="ctr">
            <a:noAutofit/>
          </a:bodyPr>
          <a:lstStyle>
            <a:lvl1pPr marL="0" indent="0" algn="ctr">
              <a:spcBef>
                <a:spcPts val="0"/>
              </a:spcBef>
              <a:spcAft>
                <a:spcPts val="0"/>
              </a:spcAft>
              <a:buFont typeface="Arial" panose="020B0604020202020204" pitchFamily="34" charset="0"/>
              <a:buNone/>
              <a:defRPr sz="1200" b="1">
                <a:solidFill>
                  <a:schemeClr val="bg1"/>
                </a:solidFill>
              </a:defRPr>
            </a:lvl1pPr>
            <a:lvl2pPr marL="468312" indent="-285750" algn="ctr">
              <a:buFont typeface="Arial" panose="020B0604020202020204" pitchFamily="34" charset="0"/>
              <a:buChar char="•"/>
              <a:defRPr sz="1400">
                <a:solidFill>
                  <a:schemeClr val="bg1"/>
                </a:solidFill>
              </a:defRPr>
            </a:lvl2pPr>
            <a:lvl3pPr marL="644525" indent="-285750" algn="ctr">
              <a:buFont typeface="Arial" panose="020B0604020202020204" pitchFamily="34" charset="0"/>
              <a:buChar char="•"/>
              <a:defRPr sz="1400">
                <a:solidFill>
                  <a:schemeClr val="bg1"/>
                </a:solidFill>
              </a:defRPr>
            </a:lvl3pPr>
            <a:lvl4pPr marL="827088" indent="-285750" algn="ctr">
              <a:buFont typeface="Arial" panose="020B0604020202020204" pitchFamily="34" charset="0"/>
              <a:buChar char="•"/>
              <a:defRPr sz="1400">
                <a:solidFill>
                  <a:schemeClr val="bg1"/>
                </a:solidFill>
              </a:defRPr>
            </a:lvl4pPr>
            <a:lvl5pPr marL="1001712" indent="-285750" algn="ctr">
              <a:buFont typeface="Arial" panose="020B0604020202020204" pitchFamily="34" charset="0"/>
              <a:buChar char="•"/>
              <a:defRPr sz="1400">
                <a:solidFill>
                  <a:schemeClr val="bg1"/>
                </a:solidFill>
              </a:defRPr>
            </a:lvl5pPr>
          </a:lstStyle>
          <a:p>
            <a:pPr lvl="0"/>
            <a:r>
              <a:rPr lang="sv-SE" smtClean="0"/>
              <a:t>Klicka här för att ändra format på bakgrundstexten</a:t>
            </a:r>
          </a:p>
        </p:txBody>
      </p:sp>
    </p:spTree>
    <p:extLst>
      <p:ext uri="{BB962C8B-B14F-4D97-AF65-F5344CB8AC3E}">
        <p14:creationId xmlns:p14="http://schemas.microsoft.com/office/powerpoint/2010/main" val="43397710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Rubrik + 2 spalter med under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hasCustomPrompt="1"/>
          </p:nvPr>
        </p:nvSpPr>
        <p:spPr>
          <a:xfrm>
            <a:off x="539750" y="1534569"/>
            <a:ext cx="3887791" cy="274229"/>
          </a:xfrm>
        </p:spPr>
        <p:txBody>
          <a:bodyPr wrap="square"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Underrubrik</a:t>
            </a:r>
          </a:p>
        </p:txBody>
      </p:sp>
      <p:sp>
        <p:nvSpPr>
          <p:cNvPr id="4" name="Platshållare för innehåll 3"/>
          <p:cNvSpPr>
            <a:spLocks noGrp="1"/>
          </p:cNvSpPr>
          <p:nvPr>
            <p:ph sz="half" idx="2"/>
          </p:nvPr>
        </p:nvSpPr>
        <p:spPr>
          <a:xfrm>
            <a:off x="539750" y="1855261"/>
            <a:ext cx="3887788" cy="2855330"/>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644525" indent="-2857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05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hasCustomPrompt="1"/>
          </p:nvPr>
        </p:nvSpPr>
        <p:spPr>
          <a:xfrm>
            <a:off x="4716465" y="1534569"/>
            <a:ext cx="3887787" cy="274229"/>
          </a:xfrm>
        </p:spPr>
        <p:txBody>
          <a:bodyPr wrap="square"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Underrubrik</a:t>
            </a:r>
          </a:p>
        </p:txBody>
      </p:sp>
      <p:sp>
        <p:nvSpPr>
          <p:cNvPr id="7" name="Platshållare för datum 6"/>
          <p:cNvSpPr>
            <a:spLocks noGrp="1"/>
          </p:cNvSpPr>
          <p:nvPr>
            <p:ph type="dt" sz="half" idx="10"/>
          </p:nvPr>
        </p:nvSpPr>
        <p:spPr/>
        <p:txBody>
          <a:bodyPr>
            <a:noAutofit/>
          </a:bodyPr>
          <a:lstStyle/>
          <a:p>
            <a:endParaRPr>
              <a:solidFill>
                <a:srgbClr val="001E3C"/>
              </a:solidFill>
            </a:endParaRPr>
          </a:p>
        </p:txBody>
      </p:sp>
      <p:sp>
        <p:nvSpPr>
          <p:cNvPr id="8" name="Platshållare för sidfot 7"/>
          <p:cNvSpPr>
            <a:spLocks noGrp="1"/>
          </p:cNvSpPr>
          <p:nvPr>
            <p:ph type="ftr" sz="quarter" idx="11"/>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2"/>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innehåll 3"/>
          <p:cNvSpPr>
            <a:spLocks noGrp="1"/>
          </p:cNvSpPr>
          <p:nvPr>
            <p:ph sz="half" idx="13"/>
          </p:nvPr>
        </p:nvSpPr>
        <p:spPr>
          <a:xfrm>
            <a:off x="4712423" y="1855261"/>
            <a:ext cx="3887788" cy="2855330"/>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644525" indent="-2857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05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86590545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Rubrik + 2 spalter">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8163" y="1534478"/>
            <a:ext cx="388418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716466" y="1534478"/>
            <a:ext cx="3887787"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noAutofit/>
          </a:bodyPr>
          <a:lstStyle/>
          <a:p>
            <a:endParaRPr>
              <a:solidFill>
                <a:srgbClr val="001E3C"/>
              </a:solidFill>
            </a:endParaRPr>
          </a:p>
        </p:txBody>
      </p:sp>
      <p:sp>
        <p:nvSpPr>
          <p:cNvPr id="6" name="Platshållare för sidfot 5"/>
          <p:cNvSpPr>
            <a:spLocks noGrp="1"/>
          </p:cNvSpPr>
          <p:nvPr>
            <p:ph type="ftr" sz="quarter" idx="11"/>
          </p:nvPr>
        </p:nvSpPr>
        <p:spPr/>
        <p:txBody>
          <a:bodyPr>
            <a:noAutofit/>
          </a:bodyPr>
          <a:lstStyle/>
          <a:p>
            <a:endParaRPr lang="sv-SE" dirty="0">
              <a:solidFill>
                <a:srgbClr val="001E3C"/>
              </a:solidFill>
            </a:endParaRPr>
          </a:p>
        </p:txBody>
      </p:sp>
      <p:sp>
        <p:nvSpPr>
          <p:cNvPr id="7" name="Platshållare för bildnummer 6"/>
          <p:cNvSpPr>
            <a:spLocks noGrp="1"/>
          </p:cNvSpPr>
          <p:nvPr>
            <p:ph type="sldNum" sz="quarter" idx="12"/>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94730504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a:solidFill>
                <a:srgbClr val="001E3C"/>
              </a:solidFill>
            </a:endParaRPr>
          </a:p>
        </p:txBody>
      </p:sp>
      <p:sp>
        <p:nvSpPr>
          <p:cNvPr id="4" name="Platshållare för sidfot 3"/>
          <p:cNvSpPr>
            <a:spLocks noGrp="1"/>
          </p:cNvSpPr>
          <p:nvPr>
            <p:ph type="ftr" sz="quarter" idx="11"/>
          </p:nvPr>
        </p:nvSpPr>
        <p:spPr/>
        <p:txBody>
          <a:bodyPr/>
          <a:lstStyle/>
          <a:p>
            <a:endParaRPr lang="sv-SE" dirty="0">
              <a:solidFill>
                <a:srgbClr val="001E3C"/>
              </a:solidFill>
            </a:endParaRPr>
          </a:p>
        </p:txBody>
      </p:sp>
      <p:sp>
        <p:nvSpPr>
          <p:cNvPr id="5" name="Platshållare för bildnummer 4"/>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3668174348"/>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vslutningssida">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a:solidFill>
                <a:srgbClr val="001E3C"/>
              </a:solidFill>
            </a:endParaRPr>
          </a:p>
        </p:txBody>
      </p:sp>
      <p:sp>
        <p:nvSpPr>
          <p:cNvPr id="4" name="Platshållare för sidfot 3"/>
          <p:cNvSpPr>
            <a:spLocks noGrp="1"/>
          </p:cNvSpPr>
          <p:nvPr>
            <p:ph type="ftr" sz="quarter" idx="11"/>
          </p:nvPr>
        </p:nvSpPr>
        <p:spPr/>
        <p:txBody>
          <a:bodyPr/>
          <a:lstStyle/>
          <a:p>
            <a:endParaRPr lang="sv-SE" dirty="0">
              <a:solidFill>
                <a:srgbClr val="001E3C"/>
              </a:solidFill>
            </a:endParaRPr>
          </a:p>
        </p:txBody>
      </p:sp>
      <p:sp>
        <p:nvSpPr>
          <p:cNvPr id="5" name="Platshållare för bildnummer 4"/>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pic>
        <p:nvPicPr>
          <p:cNvPr id="6" name="Picture 2" descr="\\Swe-nxmbked0204\c$\MITT MITT MITT\LOKAL DISK\Hemmajobb\2015-689 Uppdatering Grafisk manual Swedavia_JE\Swedavia-logo_2015-11-26\Web\Egna\Större\Swedavia_logo_4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51720" y="1972350"/>
            <a:ext cx="4448194" cy="119880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userDrawn="1"/>
        </p:nvSpPr>
        <p:spPr>
          <a:xfrm>
            <a:off x="467546" y="87205"/>
            <a:ext cx="8389119" cy="54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a:solidFill>
                <a:srgbClr val="FFFFFF"/>
              </a:solidFill>
            </a:endParaRPr>
          </a:p>
        </p:txBody>
      </p:sp>
    </p:spTree>
    <p:extLst>
      <p:ext uri="{BB962C8B-B14F-4D97-AF65-F5344CB8AC3E}">
        <p14:creationId xmlns:p14="http://schemas.microsoft.com/office/powerpoint/2010/main" val="44934148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sp>
        <p:nvSpPr>
          <p:cNvPr id="4" name="Platshållare för datum 3"/>
          <p:cNvSpPr>
            <a:spLocks noGrp="1"/>
          </p:cNvSpPr>
          <p:nvPr>
            <p:ph type="dt" sz="half" idx="10"/>
          </p:nvPr>
        </p:nvSpPr>
        <p:spPr>
          <a:xfrm>
            <a:off x="539751" y="4904185"/>
            <a:ext cx="2278063" cy="239315"/>
          </a:xfrm>
          <a:prstGeom prst="rect">
            <a:avLst/>
          </a:prstGeom>
        </p:spPr>
        <p:txBody>
          <a:bodyPr/>
          <a:lstStyle/>
          <a:p>
            <a:endParaRPr lang="sv-SE"/>
          </a:p>
        </p:txBody>
      </p:sp>
      <p:sp>
        <p:nvSpPr>
          <p:cNvPr id="5" name="Platshållare för sidfot 4"/>
          <p:cNvSpPr>
            <a:spLocks noGrp="1"/>
          </p:cNvSpPr>
          <p:nvPr>
            <p:ph type="ftr" sz="quarter" idx="11"/>
          </p:nvPr>
        </p:nvSpPr>
        <p:spPr>
          <a:xfrm>
            <a:off x="3124200" y="4904899"/>
            <a:ext cx="2895600" cy="238601"/>
          </a:xfrm>
          <a:prstGeom prst="rect">
            <a:avLst/>
          </a:prstGeom>
        </p:spPr>
        <p:txBody>
          <a:bodyPr/>
          <a:lstStyle/>
          <a:p>
            <a:endParaRPr lang="sv-SE" dirty="0"/>
          </a:p>
        </p:txBody>
      </p:sp>
      <p:sp>
        <p:nvSpPr>
          <p:cNvPr id="6" name="Platshållare för bildnummer 5"/>
          <p:cNvSpPr>
            <a:spLocks noGrp="1"/>
          </p:cNvSpPr>
          <p:nvPr>
            <p:ph type="sldNum" sz="quarter" idx="12"/>
          </p:nvPr>
        </p:nvSpPr>
        <p:spPr>
          <a:xfrm>
            <a:off x="8237047" y="4904899"/>
            <a:ext cx="214873" cy="238601"/>
          </a:xfrm>
          <a:prstGeom prst="rect">
            <a:avLst/>
          </a:prstGeom>
        </p:spPr>
        <p:txBody>
          <a:bodyPr/>
          <a:lstStyle/>
          <a:p>
            <a:fld id="{EEED0347-586D-4658-B04E-1AB0D657410F}" type="slidenum">
              <a:rPr lang="sv-SE" smtClean="0"/>
              <a:pPr/>
              <a:t>‹#›</a:t>
            </a:fld>
            <a:endParaRPr lang="sv-SE"/>
          </a:p>
        </p:txBody>
      </p:sp>
      <p:sp>
        <p:nvSpPr>
          <p:cNvPr id="10" name="Platshållare för text 9"/>
          <p:cNvSpPr>
            <a:spLocks noGrp="1"/>
          </p:cNvSpPr>
          <p:nvPr>
            <p:ph type="body" sz="quarter" idx="13"/>
          </p:nvPr>
        </p:nvSpPr>
        <p:spPr>
          <a:xfrm>
            <a:off x="684214" y="1503045"/>
            <a:ext cx="7775575" cy="3207544"/>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dirty="0" smtClean="0"/>
              <a:t>Klicka här för att ändra format på bakgrundstexten</a:t>
            </a:r>
            <a:endParaRPr lang="sv-SE" dirty="0"/>
          </a:p>
        </p:txBody>
      </p:sp>
    </p:spTree>
    <p:extLst>
      <p:ext uri="{BB962C8B-B14F-4D97-AF65-F5344CB8AC3E}">
        <p14:creationId xmlns:p14="http://schemas.microsoft.com/office/powerpoint/2010/main" val="13889828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vänster med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36458"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36460"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36460"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10" name="Rektangel 2"/>
          <p:cNvSpPr/>
          <p:nvPr userDrawn="1"/>
        </p:nvSpPr>
        <p:spPr>
          <a:xfrm>
            <a:off x="4531737" y="1"/>
            <a:ext cx="67722" cy="5151536"/>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6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Första sida utan profilmönster">
    <p:bg>
      <p:bgPr>
        <a:solidFill>
          <a:schemeClr val="bg1"/>
        </a:solidFill>
        <a:effectLst/>
      </p:bgPr>
    </p:bg>
    <p:spTree>
      <p:nvGrpSpPr>
        <p:cNvPr id="1" name=""/>
        <p:cNvGrpSpPr/>
        <p:nvPr/>
      </p:nvGrpSpPr>
      <p:grpSpPr>
        <a:xfrm>
          <a:off x="0" y="0"/>
          <a:ext cx="0" cy="0"/>
          <a:chOff x="0" y="0"/>
          <a:chExt cx="0" cy="0"/>
        </a:xfrm>
      </p:grpSpPr>
      <p:pic>
        <p:nvPicPr>
          <p:cNvPr id="7" name="Picture 2" descr="\\Swe-nxmbked0204\c$\MITT MITT MITT\LOKAL DISK\Hemmajobb\2015-689 Uppdatering Grafisk manual Swedavia_JE\Swedavia-logo_2015-11-26\Web\Egna\Större\Swedavia_logo_4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39750" y="495778"/>
            <a:ext cx="3312000" cy="892593"/>
          </a:xfrm>
          <a:prstGeom prst="rect">
            <a:avLst/>
          </a:prstGeom>
          <a:noFill/>
          <a:extLst>
            <a:ext uri="{909E8E84-426E-40DD-AFC4-6F175D3DCCD1}">
              <a14:hiddenFill xmlns:a14="http://schemas.microsoft.com/office/drawing/2010/main">
                <a:solidFill>
                  <a:srgbClr val="FFFFFF"/>
                </a:solidFill>
              </a14:hiddenFill>
            </a:ext>
          </a:extLst>
        </p:spPr>
      </p:pic>
      <p:sp>
        <p:nvSpPr>
          <p:cNvPr id="2" name="Rubrik 1"/>
          <p:cNvSpPr>
            <a:spLocks noGrp="1"/>
          </p:cNvSpPr>
          <p:nvPr>
            <p:ph type="ctrTitle" hasCustomPrompt="1"/>
          </p:nvPr>
        </p:nvSpPr>
        <p:spPr bwMode="gray">
          <a:xfrm>
            <a:off x="503385" y="1923679"/>
            <a:ext cx="7775576" cy="1721741"/>
          </a:xfrm>
        </p:spPr>
        <p:txBody>
          <a:bodyPr wrap="square" anchor="b">
            <a:noAutofit/>
          </a:bodyPr>
          <a:lstStyle>
            <a:lvl1pPr>
              <a:lnSpc>
                <a:spcPts val="4600"/>
              </a:lnSpc>
              <a:defRPr sz="4000" baseline="0">
                <a:solidFill>
                  <a:schemeClr val="tx1"/>
                </a:solidFill>
              </a:defRPr>
            </a:lvl1pPr>
          </a:lstStyle>
          <a:p>
            <a:r>
              <a:rPr lang="sv-SE" dirty="0" smtClean="0"/>
              <a:t>Rubrik</a:t>
            </a:r>
            <a:endParaRPr lang="sv-SE" dirty="0"/>
          </a:p>
        </p:txBody>
      </p:sp>
      <p:sp>
        <p:nvSpPr>
          <p:cNvPr id="3" name="Underrubrik 2"/>
          <p:cNvSpPr>
            <a:spLocks noGrp="1"/>
          </p:cNvSpPr>
          <p:nvPr>
            <p:ph type="subTitle" idx="1" hasCustomPrompt="1"/>
          </p:nvPr>
        </p:nvSpPr>
        <p:spPr bwMode="gray">
          <a:xfrm>
            <a:off x="529360" y="3737611"/>
            <a:ext cx="8074890" cy="671469"/>
          </a:xfrm>
        </p:spPr>
        <p:txBody>
          <a:bodyPr tIns="0">
            <a:noAutofit/>
          </a:bodyPr>
          <a:lstStyle>
            <a:lvl1pPr marL="0" indent="0" algn="l">
              <a:lnSpc>
                <a:spcPct val="100000"/>
              </a:lnSpc>
              <a:spcBef>
                <a:spcPts val="0"/>
              </a:spcBef>
              <a:spcAft>
                <a:spcPts val="0"/>
              </a:spcAft>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Namn/funktion</a:t>
            </a:r>
            <a:br>
              <a:rPr lang="sv-SE" dirty="0" smtClean="0"/>
            </a:br>
            <a:r>
              <a:rPr lang="sv-SE" dirty="0" smtClean="0"/>
              <a:t>Datum</a:t>
            </a:r>
            <a:endParaRPr lang="sv-SE" dirty="0"/>
          </a:p>
        </p:txBody>
      </p:sp>
      <p:sp>
        <p:nvSpPr>
          <p:cNvPr id="6" name="Rektangel 5"/>
          <p:cNvSpPr/>
          <p:nvPr userDrawn="1"/>
        </p:nvSpPr>
        <p:spPr>
          <a:xfrm>
            <a:off x="0" y="0"/>
            <a:ext cx="9144000" cy="497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a:solidFill>
                <a:srgbClr val="FFFFFF"/>
              </a:solidFill>
            </a:endParaRPr>
          </a:p>
        </p:txBody>
      </p:sp>
      <p:cxnSp>
        <p:nvCxnSpPr>
          <p:cNvPr id="9" name="Rak 8"/>
          <p:cNvCxnSpPr/>
          <p:nvPr userDrawn="1"/>
        </p:nvCxnSpPr>
        <p:spPr>
          <a:xfrm>
            <a:off x="0" y="48928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Rak 9"/>
          <p:cNvCxnSpPr/>
          <p:nvPr userDrawn="1"/>
        </p:nvCxnSpPr>
        <p:spPr>
          <a:xfrm>
            <a:off x="529360" y="1839822"/>
            <a:ext cx="80748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95163"/>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972765"/>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141016306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972765"/>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1367899429"/>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2727" y="330149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818570202"/>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040735823"/>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5287"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23920859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6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07787485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7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239812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4196678761"/>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2398122"/>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61946836"/>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0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176209"/>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316673489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7" name="Rektangel 2"/>
          <p:cNvSpPr/>
          <p:nvPr userDrawn="1"/>
        </p:nvSpPr>
        <p:spPr>
          <a:xfrm>
            <a:off x="4531737" y="1"/>
            <a:ext cx="67722" cy="5151536"/>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168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710786881"/>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Kapitelbild med foto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3693997"/>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17061544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1_Kapitelbild med foto 02">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3" y="1296630"/>
            <a:ext cx="2225321" cy="872236"/>
          </a:xfrm>
          <a:solidFill>
            <a:schemeClr val="tx1">
              <a:alpha val="69804"/>
            </a:schemeClr>
          </a:solidFill>
          <a:ln w="114300" cap="sq" cmpd="thickThin">
            <a:noFill/>
            <a:miter lim="800000"/>
          </a:ln>
          <a:effectLst/>
        </p:spPr>
        <p:txBody>
          <a:bodyPr vert="horz" wrap="none" lIns="504000" tIns="216000" rIns="252000" bIns="216000" rtlCol="0" anchor="ctr">
            <a:spAutoFit/>
          </a:bodyPr>
          <a:lstStyle>
            <a:lvl1pPr>
              <a:lnSpc>
                <a:spcPts val="3400"/>
              </a:lnSpc>
              <a:defRPr lang="sv-SE" sz="3600" b="1" dirty="0">
                <a:solidFill>
                  <a:schemeClr val="bg1"/>
                </a:solidFill>
                <a:effectLst>
                  <a:innerShdw dist="6350" dir="15000000">
                    <a:prstClr val="black">
                      <a:alpha val="61000"/>
                    </a:prstClr>
                  </a:innerShdw>
                </a:effectLst>
              </a:defRPr>
            </a:lvl1pPr>
          </a:lstStyle>
          <a:p>
            <a:pPr lvl="0"/>
            <a:r>
              <a:rPr lang="sv-SE" dirty="0" smtClean="0"/>
              <a:t>Rubrik</a:t>
            </a:r>
            <a:endParaRPr lang="sv-SE" dirty="0"/>
          </a:p>
        </p:txBody>
      </p:sp>
    </p:spTree>
    <p:extLst>
      <p:ext uri="{BB962C8B-B14F-4D97-AF65-F5344CB8AC3E}">
        <p14:creationId xmlns:p14="http://schemas.microsoft.com/office/powerpoint/2010/main" val="232378230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3176112"/>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967447989"/>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 TVÅ SPALTER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3176112"/>
          </a:xfrm>
        </p:spPr>
        <p:txBody>
          <a:bodyPr numCol="2" spcCol="468000"/>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469643623"/>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032804747"/>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a:xfrm>
            <a:off x="539750" y="1534478"/>
            <a:ext cx="2700000" cy="1587600"/>
          </a:xfrm>
        </p:spPr>
        <p:txBody>
          <a:bodyPr/>
          <a:lstStyle/>
          <a:p>
            <a:r>
              <a:rPr lang="sv-SE" smtClean="0"/>
              <a:t>Klicka på ikonen för att lägga till en bild</a:t>
            </a:r>
            <a:endParaRPr lang="sv-SE"/>
          </a:p>
        </p:txBody>
      </p:sp>
      <p:sp>
        <p:nvSpPr>
          <p:cNvPr id="8" name="Platshållare för bild 6"/>
          <p:cNvSpPr>
            <a:spLocks noGrp="1"/>
          </p:cNvSpPr>
          <p:nvPr>
            <p:ph type="pic" sz="quarter" idx="14"/>
          </p:nvPr>
        </p:nvSpPr>
        <p:spPr>
          <a:xfrm>
            <a:off x="3240425" y="1534478"/>
            <a:ext cx="2700000" cy="1587600"/>
          </a:xfrm>
        </p:spPr>
        <p:txBody>
          <a:bodyPr/>
          <a:lstStyle/>
          <a:p>
            <a:r>
              <a:rPr lang="sv-SE" smtClean="0"/>
              <a:t>Klicka på ikonen för att lägga till en bild</a:t>
            </a:r>
            <a:endParaRPr lang="sv-SE"/>
          </a:p>
        </p:txBody>
      </p:sp>
      <p:sp>
        <p:nvSpPr>
          <p:cNvPr id="9" name="Platshållare för bild 6"/>
          <p:cNvSpPr>
            <a:spLocks noGrp="1"/>
          </p:cNvSpPr>
          <p:nvPr>
            <p:ph type="pic" sz="quarter" idx="15"/>
          </p:nvPr>
        </p:nvSpPr>
        <p:spPr>
          <a:xfrm>
            <a:off x="5940426" y="1534478"/>
            <a:ext cx="2663941" cy="1587600"/>
          </a:xfrm>
        </p:spPr>
        <p:txBody>
          <a:bodyPr/>
          <a:lstStyle/>
          <a:p>
            <a:r>
              <a:rPr lang="sv-SE" smtClean="0"/>
              <a:t>Klicka på ikonen för att lägga till en bild</a:t>
            </a:r>
            <a:endParaRPr lang="sv-SE"/>
          </a:p>
        </p:txBody>
      </p:sp>
      <p:sp>
        <p:nvSpPr>
          <p:cNvPr id="10" name="Platshållare för bild 6"/>
          <p:cNvSpPr>
            <a:spLocks noGrp="1"/>
          </p:cNvSpPr>
          <p:nvPr>
            <p:ph type="pic" sz="quarter" idx="16"/>
          </p:nvPr>
        </p:nvSpPr>
        <p:spPr>
          <a:xfrm>
            <a:off x="539750" y="3121779"/>
            <a:ext cx="2700000" cy="1587600"/>
          </a:xfrm>
        </p:spPr>
        <p:txBody>
          <a:bodyPr/>
          <a:lstStyle/>
          <a:p>
            <a:r>
              <a:rPr lang="sv-SE" smtClean="0"/>
              <a:t>Klicka på ikonen för att lägga till en bild</a:t>
            </a:r>
            <a:endParaRPr lang="sv-SE"/>
          </a:p>
        </p:txBody>
      </p:sp>
      <p:sp>
        <p:nvSpPr>
          <p:cNvPr id="11" name="Platshållare för bild 6"/>
          <p:cNvSpPr>
            <a:spLocks noGrp="1"/>
          </p:cNvSpPr>
          <p:nvPr>
            <p:ph type="pic" sz="quarter" idx="17"/>
          </p:nvPr>
        </p:nvSpPr>
        <p:spPr>
          <a:xfrm>
            <a:off x="3240425" y="3121779"/>
            <a:ext cx="2700000" cy="1587600"/>
          </a:xfrm>
        </p:spPr>
        <p:txBody>
          <a:bodyPr/>
          <a:lstStyle/>
          <a:p>
            <a:r>
              <a:rPr lang="sv-SE" smtClean="0"/>
              <a:t>Klicka på ikonen för att lägga till en bild</a:t>
            </a:r>
            <a:endParaRPr lang="sv-SE"/>
          </a:p>
        </p:txBody>
      </p:sp>
      <p:sp>
        <p:nvSpPr>
          <p:cNvPr id="12" name="Platshållare för bild 6"/>
          <p:cNvSpPr>
            <a:spLocks noGrp="1"/>
          </p:cNvSpPr>
          <p:nvPr>
            <p:ph type="pic" sz="quarter" idx="18"/>
          </p:nvPr>
        </p:nvSpPr>
        <p:spPr>
          <a:xfrm>
            <a:off x="5940426" y="3121779"/>
            <a:ext cx="2663941" cy="15876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733722751"/>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7_Rubrik + bröd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7" name="Platshållare för bild 6"/>
          <p:cNvSpPr>
            <a:spLocks noGrp="1"/>
          </p:cNvSpPr>
          <p:nvPr>
            <p:ph type="pic" sz="quarter" idx="13"/>
          </p:nvPr>
        </p:nvSpPr>
        <p:spPr>
          <a:xfrm>
            <a:off x="539750" y="1534478"/>
            <a:ext cx="5400674" cy="3176112"/>
          </a:xfrm>
        </p:spPr>
        <p:txBody>
          <a:bodyPr/>
          <a:lstStyle/>
          <a:p>
            <a:r>
              <a:rPr lang="sv-SE" smtClean="0"/>
              <a:t>Klicka på ikonen för att lägga till en bild</a:t>
            </a:r>
            <a:endParaRPr lang="sv-SE"/>
          </a:p>
        </p:txBody>
      </p:sp>
      <p:sp>
        <p:nvSpPr>
          <p:cNvPr id="9" name="Platshållare för bild 6"/>
          <p:cNvSpPr>
            <a:spLocks noGrp="1"/>
          </p:cNvSpPr>
          <p:nvPr>
            <p:ph type="pic" sz="quarter" idx="15"/>
          </p:nvPr>
        </p:nvSpPr>
        <p:spPr>
          <a:xfrm>
            <a:off x="5940426" y="1534478"/>
            <a:ext cx="2663941" cy="1587600"/>
          </a:xfrm>
        </p:spPr>
        <p:txBody>
          <a:bodyPr/>
          <a:lstStyle/>
          <a:p>
            <a:r>
              <a:rPr lang="sv-SE" smtClean="0"/>
              <a:t>Klicka på ikonen för att lägga till en bild</a:t>
            </a:r>
            <a:endParaRPr lang="sv-SE"/>
          </a:p>
        </p:txBody>
      </p:sp>
      <p:sp>
        <p:nvSpPr>
          <p:cNvPr id="13" name="Platshållare för bild 6"/>
          <p:cNvSpPr>
            <a:spLocks noGrp="1"/>
          </p:cNvSpPr>
          <p:nvPr>
            <p:ph type="pic" sz="quarter" idx="18"/>
          </p:nvPr>
        </p:nvSpPr>
        <p:spPr>
          <a:xfrm>
            <a:off x="5940426" y="3121779"/>
            <a:ext cx="2663941" cy="158760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44531926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Rubrik + platshållar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lvl1pPr marL="285750" indent="-285750">
              <a:buFont typeface="Arial" panose="020B0604020202020204" pitchFamily="34" charset="0"/>
              <a:buChar char="•"/>
              <a:defRPr/>
            </a:lvl1pPr>
            <a:lvl2pPr marL="468312" indent="-285750">
              <a:buFont typeface="Arial" panose="020B0604020202020204" pitchFamily="34" charset="0"/>
              <a:buChar char="•"/>
              <a:defRPr/>
            </a:lvl2pPr>
            <a:lvl3pPr marL="530225" indent="-171450">
              <a:buFont typeface="Arial" panose="020B0604020202020204" pitchFamily="34" charset="0"/>
              <a:buChar char="•"/>
              <a:defRPr/>
            </a:lvl3pPr>
            <a:lvl4pPr marL="712788" indent="-171450">
              <a:buFont typeface="Arial" panose="020B0604020202020204" pitchFamily="34" charset="0"/>
              <a:buChar char="•"/>
              <a:defRPr/>
            </a:lvl4pPr>
            <a:lvl5pPr marL="887412" indent="-171450">
              <a:buFont typeface="Arial" panose="020B0604020202020204" pitchFamily="34" charset="0"/>
              <a:buChar char="•"/>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409462278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4716463" y="627536"/>
            <a:ext cx="3887788" cy="4083055"/>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0" y="627535"/>
            <a:ext cx="3887788"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6"/>
            <a:ext cx="3887788" cy="3176113"/>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Tree>
    <p:extLst>
      <p:ext uri="{BB962C8B-B14F-4D97-AF65-F5344CB8AC3E}">
        <p14:creationId xmlns:p14="http://schemas.microsoft.com/office/powerpoint/2010/main" val="277677702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393105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290321"/>
            <a:ext cx="3931055" cy="330430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7" name="Rektangel 2"/>
          <p:cNvSpPr/>
          <p:nvPr userDrawn="1"/>
        </p:nvSpPr>
        <p:spPr>
          <a:xfrm>
            <a:off x="4531737" y="1"/>
            <a:ext cx="67722" cy="5151536"/>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2009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4716463" y="627537"/>
            <a:ext cx="3887788" cy="2009021"/>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0" y="627535"/>
            <a:ext cx="3887788"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6"/>
            <a:ext cx="3887788" cy="3176113"/>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
        <p:nvSpPr>
          <p:cNvPr id="9" name="Platshållare för bild 7"/>
          <p:cNvSpPr>
            <a:spLocks noGrp="1"/>
          </p:cNvSpPr>
          <p:nvPr>
            <p:ph type="pic" sz="quarter" idx="15" hasCustomPrompt="1"/>
          </p:nvPr>
        </p:nvSpPr>
        <p:spPr>
          <a:xfrm>
            <a:off x="4716465" y="2636558"/>
            <a:ext cx="3887789" cy="2074032"/>
          </a:xfrm>
        </p:spPr>
        <p:txBody>
          <a:bodyPr/>
          <a:lstStyle/>
          <a:p>
            <a:r>
              <a:rPr lang="sv-SE" dirty="0" smtClean="0"/>
              <a:t>Klicka på ikonen för att lägga till en ny bild.</a:t>
            </a:r>
            <a:endParaRPr lang="sv-SE" dirty="0"/>
          </a:p>
        </p:txBody>
      </p:sp>
    </p:spTree>
    <p:extLst>
      <p:ext uri="{BB962C8B-B14F-4D97-AF65-F5344CB8AC3E}">
        <p14:creationId xmlns:p14="http://schemas.microsoft.com/office/powerpoint/2010/main" val="2983307069"/>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Rubrik + brödtext">
    <p:spTree>
      <p:nvGrpSpPr>
        <p:cNvPr id="1" name=""/>
        <p:cNvGrpSpPr/>
        <p:nvPr/>
      </p:nvGrpSpPr>
      <p:grpSpPr>
        <a:xfrm>
          <a:off x="0" y="0"/>
          <a:ext cx="0" cy="0"/>
          <a:chOff x="0" y="0"/>
          <a:chExt cx="0" cy="0"/>
        </a:xfrm>
      </p:grpSpPr>
      <p:sp>
        <p:nvSpPr>
          <p:cNvPr id="8" name="Platshållare för bild 7"/>
          <p:cNvSpPr>
            <a:spLocks noGrp="1"/>
          </p:cNvSpPr>
          <p:nvPr>
            <p:ph type="pic" sz="quarter" idx="14" hasCustomPrompt="1"/>
          </p:nvPr>
        </p:nvSpPr>
        <p:spPr>
          <a:xfrm>
            <a:off x="539752" y="2571750"/>
            <a:ext cx="4032251" cy="2138839"/>
          </a:xfrm>
        </p:spPr>
        <p:txBody>
          <a:bodyPr/>
          <a:lstStyle/>
          <a:p>
            <a:r>
              <a:rPr lang="sv-SE" dirty="0" smtClean="0"/>
              <a:t>Klicka på ikonen för att lägga till en ny bild.</a:t>
            </a:r>
            <a:endParaRPr lang="sv-SE" dirty="0"/>
          </a:p>
        </p:txBody>
      </p:sp>
      <p:sp>
        <p:nvSpPr>
          <p:cNvPr id="2" name="Rubrik 1"/>
          <p:cNvSpPr>
            <a:spLocks noGrp="1"/>
          </p:cNvSpPr>
          <p:nvPr>
            <p:ph type="title"/>
          </p:nvPr>
        </p:nvSpPr>
        <p:spPr>
          <a:xfrm>
            <a:off x="539752" y="627535"/>
            <a:ext cx="8064501" cy="777686"/>
          </a:xfrm>
        </p:spPr>
        <p:txBody>
          <a:bodyPr/>
          <a:lstStyle/>
          <a:p>
            <a:r>
              <a:rPr lang="sv-SE" smtClean="0"/>
              <a:t>Klicka här för att ändra format</a:t>
            </a:r>
            <a:endParaRPr lang="sv-SE" dirty="0"/>
          </a:p>
        </p:txBody>
      </p:sp>
      <p:sp>
        <p:nvSpPr>
          <p:cNvPr id="4" name="Platshållare för datum 3"/>
          <p:cNvSpPr>
            <a:spLocks noGrp="1"/>
          </p:cNvSpPr>
          <p:nvPr>
            <p:ph type="dt" sz="half" idx="10"/>
          </p:nvPr>
        </p:nvSpPr>
        <p:spPr/>
        <p:txBody>
          <a:bodyPr/>
          <a:lstStyle/>
          <a:p>
            <a:endParaRPr>
              <a:solidFill>
                <a:srgbClr val="001E3C"/>
              </a:solidFill>
            </a:endParaRPr>
          </a:p>
        </p:txBody>
      </p:sp>
      <p:sp>
        <p:nvSpPr>
          <p:cNvPr id="5" name="Platshållare för sidfot 4"/>
          <p:cNvSpPr>
            <a:spLocks noGrp="1"/>
          </p:cNvSpPr>
          <p:nvPr>
            <p:ph type="ftr" sz="quarter" idx="11"/>
          </p:nvPr>
        </p:nvSpPr>
        <p:spPr/>
        <p:txBody>
          <a:bodyPr/>
          <a:lstStyle/>
          <a:p>
            <a:endParaRPr lang="sv-SE" dirty="0">
              <a:solidFill>
                <a:srgbClr val="001E3C"/>
              </a:solidFill>
            </a:endParaRPr>
          </a:p>
        </p:txBody>
      </p:sp>
      <p:sp>
        <p:nvSpPr>
          <p:cNvPr id="6" name="Platshållare för bildnummer 5"/>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text 9"/>
          <p:cNvSpPr>
            <a:spLocks noGrp="1"/>
          </p:cNvSpPr>
          <p:nvPr>
            <p:ph type="body" sz="quarter" idx="13"/>
          </p:nvPr>
        </p:nvSpPr>
        <p:spPr>
          <a:xfrm>
            <a:off x="539750" y="1534478"/>
            <a:ext cx="8064500" cy="907257"/>
          </a:xfrm>
        </p:spPr>
        <p:txBody>
          <a:bodyPr/>
          <a:lstStyle>
            <a:lvl1pPr marL="0" indent="0">
              <a:buNone/>
              <a:defRPr/>
            </a:lvl1pPr>
            <a:lvl2pPr marL="182562" indent="0">
              <a:buNone/>
              <a:defRPr/>
            </a:lvl2pPr>
            <a:lvl3pPr marL="358775" indent="0">
              <a:buNone/>
              <a:defRPr/>
            </a:lvl3pPr>
            <a:lvl4pPr marL="541338" indent="0">
              <a:buNone/>
              <a:defRPr/>
            </a:lvl4pPr>
            <a:lvl5pPr marL="715962" indent="0">
              <a:buNone/>
              <a:defRPr/>
            </a:lvl5pPr>
          </a:lstStyle>
          <a:p>
            <a:pPr lvl="0"/>
            <a:r>
              <a:rPr lang="sv-SE" smtClean="0"/>
              <a:t>Klicka här för att ändra format på bakgrundstexten</a:t>
            </a:r>
          </a:p>
        </p:txBody>
      </p:sp>
      <p:sp>
        <p:nvSpPr>
          <p:cNvPr id="9" name="Platshållare för bild 7"/>
          <p:cNvSpPr>
            <a:spLocks noGrp="1"/>
          </p:cNvSpPr>
          <p:nvPr>
            <p:ph type="pic" sz="quarter" idx="15" hasCustomPrompt="1"/>
          </p:nvPr>
        </p:nvSpPr>
        <p:spPr>
          <a:xfrm>
            <a:off x="4572001" y="2571750"/>
            <a:ext cx="4032250" cy="2138839"/>
          </a:xfrm>
        </p:spPr>
        <p:txBody>
          <a:bodyPr/>
          <a:lstStyle/>
          <a:p>
            <a:r>
              <a:rPr lang="sv-SE" dirty="0" smtClean="0"/>
              <a:t>Klicka på ikonen för att lägga till en ny bild.</a:t>
            </a:r>
            <a:endParaRPr lang="sv-SE" dirty="0"/>
          </a:p>
        </p:txBody>
      </p:sp>
    </p:spTree>
    <p:extLst>
      <p:ext uri="{BB962C8B-B14F-4D97-AF65-F5344CB8AC3E}">
        <p14:creationId xmlns:p14="http://schemas.microsoft.com/office/powerpoint/2010/main" val="1217992606"/>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ubrik + 1 spalt + 1 bild + 1 färg S">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bild 5"/>
          <p:cNvSpPr>
            <a:spLocks noGrp="1"/>
          </p:cNvSpPr>
          <p:nvPr>
            <p:ph type="pic" sz="quarter" idx="10"/>
          </p:nvPr>
        </p:nvSpPr>
        <p:spPr>
          <a:xfrm>
            <a:off x="5940425" y="1534478"/>
            <a:ext cx="2663825" cy="2203133"/>
          </a:xfrm>
        </p:spPr>
        <p:txBody>
          <a:bodyPr/>
          <a:lstStyle/>
          <a:p>
            <a:r>
              <a:rPr lang="sv-SE" smtClean="0"/>
              <a:t>Klicka på ikonen för att lägga till en bild</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5" name="Platshållare för text 4"/>
          <p:cNvSpPr>
            <a:spLocks noGrp="1"/>
          </p:cNvSpPr>
          <p:nvPr>
            <p:ph type="body" sz="quarter" idx="14"/>
          </p:nvPr>
        </p:nvSpPr>
        <p:spPr>
          <a:xfrm>
            <a:off x="5940425" y="3797791"/>
            <a:ext cx="2663824" cy="907200"/>
          </a:xfrm>
          <a:solidFill>
            <a:schemeClr val="accent1">
              <a:alpha val="69804"/>
            </a:schemeClr>
          </a:solidFill>
        </p:spPr>
        <p:txBody>
          <a:bodyPr lIns="72000" tIns="72000" rIns="72000" bIns="72000" anchor="ctr">
            <a:noAutofit/>
          </a:bodyPr>
          <a:lstStyle>
            <a:lvl1pPr marL="0" indent="0" algn="ctr">
              <a:spcBef>
                <a:spcPts val="0"/>
              </a:spcBef>
              <a:spcAft>
                <a:spcPts val="0"/>
              </a:spcAft>
              <a:buFont typeface="Arial" panose="020B0604020202020204" pitchFamily="34" charset="0"/>
              <a:buNone/>
              <a:defRPr sz="1200" b="1">
                <a:solidFill>
                  <a:schemeClr val="bg1"/>
                </a:solidFill>
              </a:defRPr>
            </a:lvl1pPr>
            <a:lvl2pPr marL="468312" indent="-285750" algn="ctr">
              <a:buFont typeface="Arial" panose="020B0604020202020204" pitchFamily="34" charset="0"/>
              <a:buChar char="•"/>
              <a:defRPr sz="1400">
                <a:solidFill>
                  <a:schemeClr val="bg1"/>
                </a:solidFill>
              </a:defRPr>
            </a:lvl2pPr>
            <a:lvl3pPr marL="644525" indent="-285750" algn="ctr">
              <a:buFont typeface="Arial" panose="020B0604020202020204" pitchFamily="34" charset="0"/>
              <a:buChar char="•"/>
              <a:defRPr sz="1400">
                <a:solidFill>
                  <a:schemeClr val="bg1"/>
                </a:solidFill>
              </a:defRPr>
            </a:lvl3pPr>
            <a:lvl4pPr marL="827088" indent="-285750" algn="ctr">
              <a:buFont typeface="Arial" panose="020B0604020202020204" pitchFamily="34" charset="0"/>
              <a:buChar char="•"/>
              <a:defRPr sz="1400">
                <a:solidFill>
                  <a:schemeClr val="bg1"/>
                </a:solidFill>
              </a:defRPr>
            </a:lvl4pPr>
            <a:lvl5pPr marL="1001712" indent="-285750" algn="ctr">
              <a:buFont typeface="Arial" panose="020B0604020202020204" pitchFamily="34" charset="0"/>
              <a:buChar char="•"/>
              <a:defRPr sz="1400">
                <a:solidFill>
                  <a:schemeClr val="bg1"/>
                </a:solidFill>
              </a:defRPr>
            </a:lvl5pPr>
          </a:lstStyle>
          <a:p>
            <a:pPr lvl="0"/>
            <a:r>
              <a:rPr lang="sv-SE" smtClean="0"/>
              <a:t>Klicka här för att ändra format på bakgrundstexten</a:t>
            </a:r>
          </a:p>
        </p:txBody>
      </p:sp>
    </p:spTree>
    <p:extLst>
      <p:ext uri="{BB962C8B-B14F-4D97-AF65-F5344CB8AC3E}">
        <p14:creationId xmlns:p14="http://schemas.microsoft.com/office/powerpoint/2010/main" val="342876687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Rubrik + 1 spalt + 1 bild + 1 färg S">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6" name="Platshållare för bild 5"/>
          <p:cNvSpPr>
            <a:spLocks noGrp="1"/>
          </p:cNvSpPr>
          <p:nvPr>
            <p:ph type="pic" sz="quarter" idx="10"/>
          </p:nvPr>
        </p:nvSpPr>
        <p:spPr>
          <a:xfrm>
            <a:off x="5940425" y="1534478"/>
            <a:ext cx="2663825" cy="3176112"/>
          </a:xfrm>
        </p:spPr>
        <p:txBody>
          <a:bodyPr/>
          <a:lstStyle/>
          <a:p>
            <a:r>
              <a:rPr lang="sv-SE" smtClean="0"/>
              <a:t>Klicka på ikonen för att lägga till en bild</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331617579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Rubrik + 1 spalt + 1 färg L">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9751" y="1534478"/>
            <a:ext cx="511175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p:cNvSpPr>
            <a:spLocks noGrp="1"/>
          </p:cNvSpPr>
          <p:nvPr>
            <p:ph type="dt" sz="half" idx="11"/>
          </p:nvPr>
        </p:nvSpPr>
        <p:spPr/>
        <p:txBody>
          <a:bodyPr>
            <a:noAutofit/>
          </a:bodyPr>
          <a:lstStyle/>
          <a:p>
            <a:endParaRPr>
              <a:solidFill>
                <a:srgbClr val="001E3C"/>
              </a:solidFill>
            </a:endParaRPr>
          </a:p>
        </p:txBody>
      </p:sp>
      <p:sp>
        <p:nvSpPr>
          <p:cNvPr id="8" name="Platshållare för sidfot 7"/>
          <p:cNvSpPr>
            <a:spLocks noGrp="1"/>
          </p:cNvSpPr>
          <p:nvPr>
            <p:ph type="ftr" sz="quarter" idx="12"/>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3"/>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5" name="Platshållare för text 4"/>
          <p:cNvSpPr>
            <a:spLocks noGrp="1"/>
          </p:cNvSpPr>
          <p:nvPr>
            <p:ph type="body" sz="quarter" idx="14"/>
          </p:nvPr>
        </p:nvSpPr>
        <p:spPr>
          <a:xfrm>
            <a:off x="5932558" y="1534478"/>
            <a:ext cx="2671695" cy="3162803"/>
          </a:xfrm>
          <a:solidFill>
            <a:schemeClr val="accent1">
              <a:alpha val="69804"/>
            </a:schemeClr>
          </a:solidFill>
        </p:spPr>
        <p:txBody>
          <a:bodyPr lIns="72000" tIns="72000" rIns="72000" bIns="72000" anchor="ctr">
            <a:noAutofit/>
          </a:bodyPr>
          <a:lstStyle>
            <a:lvl1pPr marL="0" indent="0" algn="ctr">
              <a:spcBef>
                <a:spcPts val="0"/>
              </a:spcBef>
              <a:spcAft>
                <a:spcPts val="0"/>
              </a:spcAft>
              <a:buFont typeface="Arial" panose="020B0604020202020204" pitchFamily="34" charset="0"/>
              <a:buNone/>
              <a:defRPr sz="1200" b="1">
                <a:solidFill>
                  <a:schemeClr val="bg1"/>
                </a:solidFill>
              </a:defRPr>
            </a:lvl1pPr>
            <a:lvl2pPr marL="468312" indent="-285750" algn="ctr">
              <a:buFont typeface="Arial" panose="020B0604020202020204" pitchFamily="34" charset="0"/>
              <a:buChar char="•"/>
              <a:defRPr sz="1400">
                <a:solidFill>
                  <a:schemeClr val="bg1"/>
                </a:solidFill>
              </a:defRPr>
            </a:lvl2pPr>
            <a:lvl3pPr marL="644525" indent="-285750" algn="ctr">
              <a:buFont typeface="Arial" panose="020B0604020202020204" pitchFamily="34" charset="0"/>
              <a:buChar char="•"/>
              <a:defRPr sz="1400">
                <a:solidFill>
                  <a:schemeClr val="bg1"/>
                </a:solidFill>
              </a:defRPr>
            </a:lvl3pPr>
            <a:lvl4pPr marL="827088" indent="-285750" algn="ctr">
              <a:buFont typeface="Arial" panose="020B0604020202020204" pitchFamily="34" charset="0"/>
              <a:buChar char="•"/>
              <a:defRPr sz="1400">
                <a:solidFill>
                  <a:schemeClr val="bg1"/>
                </a:solidFill>
              </a:defRPr>
            </a:lvl4pPr>
            <a:lvl5pPr marL="1001712" indent="-285750" algn="ctr">
              <a:buFont typeface="Arial" panose="020B0604020202020204" pitchFamily="34" charset="0"/>
              <a:buChar char="•"/>
              <a:defRPr sz="1400">
                <a:solidFill>
                  <a:schemeClr val="bg1"/>
                </a:solidFill>
              </a:defRPr>
            </a:lvl5pPr>
          </a:lstStyle>
          <a:p>
            <a:pPr lvl="0"/>
            <a:r>
              <a:rPr lang="sv-SE" smtClean="0"/>
              <a:t>Klicka här för att ändra format på bakgrundstexten</a:t>
            </a:r>
          </a:p>
        </p:txBody>
      </p:sp>
    </p:spTree>
    <p:extLst>
      <p:ext uri="{BB962C8B-B14F-4D97-AF65-F5344CB8AC3E}">
        <p14:creationId xmlns:p14="http://schemas.microsoft.com/office/powerpoint/2010/main" val="43397710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Rubrik + 2 spalter med under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hasCustomPrompt="1"/>
          </p:nvPr>
        </p:nvSpPr>
        <p:spPr>
          <a:xfrm>
            <a:off x="539750" y="1534569"/>
            <a:ext cx="3887791" cy="274229"/>
          </a:xfrm>
        </p:spPr>
        <p:txBody>
          <a:bodyPr wrap="square"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Underrubrik</a:t>
            </a:r>
          </a:p>
        </p:txBody>
      </p:sp>
      <p:sp>
        <p:nvSpPr>
          <p:cNvPr id="4" name="Platshållare för innehåll 3"/>
          <p:cNvSpPr>
            <a:spLocks noGrp="1"/>
          </p:cNvSpPr>
          <p:nvPr>
            <p:ph sz="half" idx="2"/>
          </p:nvPr>
        </p:nvSpPr>
        <p:spPr>
          <a:xfrm>
            <a:off x="539750" y="1855261"/>
            <a:ext cx="3887788" cy="2855330"/>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644525" indent="-2857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05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hasCustomPrompt="1"/>
          </p:nvPr>
        </p:nvSpPr>
        <p:spPr>
          <a:xfrm>
            <a:off x="4716465" y="1534569"/>
            <a:ext cx="3887787" cy="274229"/>
          </a:xfrm>
        </p:spPr>
        <p:txBody>
          <a:bodyPr wrap="square" anchor="t">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Underrubrik</a:t>
            </a:r>
          </a:p>
        </p:txBody>
      </p:sp>
      <p:sp>
        <p:nvSpPr>
          <p:cNvPr id="7" name="Platshållare för datum 6"/>
          <p:cNvSpPr>
            <a:spLocks noGrp="1"/>
          </p:cNvSpPr>
          <p:nvPr>
            <p:ph type="dt" sz="half" idx="10"/>
          </p:nvPr>
        </p:nvSpPr>
        <p:spPr/>
        <p:txBody>
          <a:bodyPr>
            <a:noAutofit/>
          </a:bodyPr>
          <a:lstStyle/>
          <a:p>
            <a:endParaRPr>
              <a:solidFill>
                <a:srgbClr val="001E3C"/>
              </a:solidFill>
            </a:endParaRPr>
          </a:p>
        </p:txBody>
      </p:sp>
      <p:sp>
        <p:nvSpPr>
          <p:cNvPr id="8" name="Platshållare för sidfot 7"/>
          <p:cNvSpPr>
            <a:spLocks noGrp="1"/>
          </p:cNvSpPr>
          <p:nvPr>
            <p:ph type="ftr" sz="quarter" idx="11"/>
          </p:nvPr>
        </p:nvSpPr>
        <p:spPr/>
        <p:txBody>
          <a:bodyPr>
            <a:noAutofit/>
          </a:bodyPr>
          <a:lstStyle/>
          <a:p>
            <a:endParaRPr lang="sv-SE" dirty="0">
              <a:solidFill>
                <a:srgbClr val="001E3C"/>
              </a:solidFill>
            </a:endParaRPr>
          </a:p>
        </p:txBody>
      </p:sp>
      <p:sp>
        <p:nvSpPr>
          <p:cNvPr id="9" name="Platshållare för bildnummer 8"/>
          <p:cNvSpPr>
            <a:spLocks noGrp="1"/>
          </p:cNvSpPr>
          <p:nvPr>
            <p:ph type="sldNum" sz="quarter" idx="12"/>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
        <p:nvSpPr>
          <p:cNvPr id="10" name="Platshållare för innehåll 3"/>
          <p:cNvSpPr>
            <a:spLocks noGrp="1"/>
          </p:cNvSpPr>
          <p:nvPr>
            <p:ph sz="half" idx="13"/>
          </p:nvPr>
        </p:nvSpPr>
        <p:spPr>
          <a:xfrm>
            <a:off x="4712423" y="1855261"/>
            <a:ext cx="3887788" cy="2855330"/>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644525" indent="-2857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05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86590545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Rubrik + 2 spalter">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38163" y="1534478"/>
            <a:ext cx="3884180"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716466" y="1534478"/>
            <a:ext cx="3887787" cy="3176112"/>
          </a:xfrm>
        </p:spPr>
        <p:txBody>
          <a:bodyPr>
            <a:noAutofit/>
          </a:bodyPr>
          <a:lstStyle>
            <a:lvl1pPr marL="285750" indent="-285750">
              <a:buFont typeface="Arial" panose="020B0604020202020204" pitchFamily="34" charset="0"/>
              <a:buChar char="•"/>
              <a:defRPr sz="1600"/>
            </a:lvl1pPr>
            <a:lvl2pPr marL="468312" indent="-285750">
              <a:buFont typeface="Arial" panose="020B0604020202020204" pitchFamily="34" charset="0"/>
              <a:buChar char="•"/>
              <a:defRPr sz="1400"/>
            </a:lvl2pPr>
            <a:lvl3pPr marL="530225" indent="-171450">
              <a:buFont typeface="Arial" panose="020B0604020202020204" pitchFamily="34" charset="0"/>
              <a:buChar char="•"/>
              <a:defRPr sz="1200"/>
            </a:lvl3pPr>
            <a:lvl4pPr marL="712788" indent="-171450">
              <a:buFont typeface="Arial" panose="020B0604020202020204" pitchFamily="34" charset="0"/>
              <a:buChar char="•"/>
              <a:defRPr sz="1100"/>
            </a:lvl4pPr>
            <a:lvl5pPr marL="887412" indent="-171450">
              <a:buFont typeface="Arial" panose="020B0604020202020204" pitchFamily="34" charset="0"/>
              <a:buChar char="•"/>
              <a:defRPr sz="11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noAutofit/>
          </a:bodyPr>
          <a:lstStyle/>
          <a:p>
            <a:endParaRPr>
              <a:solidFill>
                <a:srgbClr val="001E3C"/>
              </a:solidFill>
            </a:endParaRPr>
          </a:p>
        </p:txBody>
      </p:sp>
      <p:sp>
        <p:nvSpPr>
          <p:cNvPr id="6" name="Platshållare för sidfot 5"/>
          <p:cNvSpPr>
            <a:spLocks noGrp="1"/>
          </p:cNvSpPr>
          <p:nvPr>
            <p:ph type="ftr" sz="quarter" idx="11"/>
          </p:nvPr>
        </p:nvSpPr>
        <p:spPr/>
        <p:txBody>
          <a:bodyPr>
            <a:noAutofit/>
          </a:bodyPr>
          <a:lstStyle/>
          <a:p>
            <a:endParaRPr lang="sv-SE" dirty="0">
              <a:solidFill>
                <a:srgbClr val="001E3C"/>
              </a:solidFill>
            </a:endParaRPr>
          </a:p>
        </p:txBody>
      </p:sp>
      <p:sp>
        <p:nvSpPr>
          <p:cNvPr id="7" name="Platshållare för bildnummer 6"/>
          <p:cNvSpPr>
            <a:spLocks noGrp="1"/>
          </p:cNvSpPr>
          <p:nvPr>
            <p:ph type="sldNum" sz="quarter" idx="12"/>
          </p:nvPr>
        </p:nvSpPr>
        <p:spPr/>
        <p:txBody>
          <a:bodyPr>
            <a:noAutofit/>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947305048"/>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endParaRPr>
              <a:solidFill>
                <a:srgbClr val="001E3C"/>
              </a:solidFill>
            </a:endParaRPr>
          </a:p>
        </p:txBody>
      </p:sp>
      <p:sp>
        <p:nvSpPr>
          <p:cNvPr id="4" name="Platshållare för sidfot 3"/>
          <p:cNvSpPr>
            <a:spLocks noGrp="1"/>
          </p:cNvSpPr>
          <p:nvPr>
            <p:ph type="ftr" sz="quarter" idx="11"/>
          </p:nvPr>
        </p:nvSpPr>
        <p:spPr/>
        <p:txBody>
          <a:bodyPr/>
          <a:lstStyle/>
          <a:p>
            <a:endParaRPr lang="sv-SE" dirty="0">
              <a:solidFill>
                <a:srgbClr val="001E3C"/>
              </a:solidFill>
            </a:endParaRPr>
          </a:p>
        </p:txBody>
      </p:sp>
      <p:sp>
        <p:nvSpPr>
          <p:cNvPr id="5" name="Platshållare för bildnummer 4"/>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spTree>
    <p:extLst>
      <p:ext uri="{BB962C8B-B14F-4D97-AF65-F5344CB8AC3E}">
        <p14:creationId xmlns:p14="http://schemas.microsoft.com/office/powerpoint/2010/main" val="3668174348"/>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vslutningssida">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endParaRPr>
              <a:solidFill>
                <a:srgbClr val="001E3C"/>
              </a:solidFill>
            </a:endParaRPr>
          </a:p>
        </p:txBody>
      </p:sp>
      <p:sp>
        <p:nvSpPr>
          <p:cNvPr id="4" name="Platshållare för sidfot 3"/>
          <p:cNvSpPr>
            <a:spLocks noGrp="1"/>
          </p:cNvSpPr>
          <p:nvPr>
            <p:ph type="ftr" sz="quarter" idx="11"/>
          </p:nvPr>
        </p:nvSpPr>
        <p:spPr/>
        <p:txBody>
          <a:bodyPr/>
          <a:lstStyle/>
          <a:p>
            <a:endParaRPr lang="sv-SE" dirty="0">
              <a:solidFill>
                <a:srgbClr val="001E3C"/>
              </a:solidFill>
            </a:endParaRPr>
          </a:p>
        </p:txBody>
      </p:sp>
      <p:sp>
        <p:nvSpPr>
          <p:cNvPr id="5" name="Platshållare för bildnummer 4"/>
          <p:cNvSpPr>
            <a:spLocks noGrp="1"/>
          </p:cNvSpPr>
          <p:nvPr>
            <p:ph type="sldNum" sz="quarter" idx="12"/>
          </p:nvPr>
        </p:nvSpPr>
        <p:spPr/>
        <p:txBody>
          <a:bodyPr/>
          <a:lstStyle/>
          <a:p>
            <a:fld id="{EEED0347-586D-4658-B04E-1AB0D657410F}" type="slidenum">
              <a:rPr lang="sv-SE" smtClean="0">
                <a:solidFill>
                  <a:srgbClr val="001E3C"/>
                </a:solidFill>
              </a:rPr>
              <a:pPr/>
              <a:t>‹#›</a:t>
            </a:fld>
            <a:endParaRPr lang="sv-SE">
              <a:solidFill>
                <a:srgbClr val="001E3C"/>
              </a:solidFill>
            </a:endParaRPr>
          </a:p>
        </p:txBody>
      </p:sp>
      <p:pic>
        <p:nvPicPr>
          <p:cNvPr id="6" name="Picture 2" descr="\\Swe-nxmbked0204\c$\MITT MITT MITT\LOKAL DISK\Hemmajobb\2015-689 Uppdatering Grafisk manual Swedavia_JE\Swedavia-logo_2015-11-26\Web\Egna\Större\Swedavia_logo_4C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051720" y="1972350"/>
            <a:ext cx="4448194" cy="119880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userDrawn="1"/>
        </p:nvSpPr>
        <p:spPr>
          <a:xfrm>
            <a:off x="467546" y="87205"/>
            <a:ext cx="8389119" cy="54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a:solidFill>
                <a:srgbClr val="FFFFFF"/>
              </a:solidFill>
            </a:endParaRPr>
          </a:p>
        </p:txBody>
      </p:sp>
    </p:spTree>
    <p:extLst>
      <p:ext uri="{BB962C8B-B14F-4D97-AF65-F5344CB8AC3E}">
        <p14:creationId xmlns:p14="http://schemas.microsoft.com/office/powerpoint/2010/main" val="4493414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öger med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291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vänster med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1030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höger utan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32656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vänster utan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280160"/>
            <a:ext cx="4041775" cy="331446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7915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549A0C"/>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noAutofit/>
          </a:bodyPr>
          <a:lstStyle>
            <a:lvl1pPr algn="l">
              <a:defRPr sz="2800" b="0" cap="all">
                <a:solidFill>
                  <a:srgbClr val="FFFFFF"/>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pic>
        <p:nvPicPr>
          <p:cNvPr id="9" name="Bildobjekt 8" descr="pattern-oran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11" y="4326732"/>
            <a:ext cx="9141291" cy="816768"/>
          </a:xfrm>
          <a:prstGeom prst="rect">
            <a:avLst/>
          </a:prstGeom>
        </p:spPr>
      </p:pic>
      <p:sp>
        <p:nvSpPr>
          <p:cNvPr id="10" name="Rektangel 9"/>
          <p:cNvSpPr/>
          <p:nvPr userDrawn="1"/>
        </p:nvSpPr>
        <p:spPr>
          <a:xfrm flipV="1">
            <a:off x="2711" y="4326732"/>
            <a:ext cx="914129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descr="pattern-green.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11" y="4372450"/>
            <a:ext cx="9141291" cy="771050"/>
          </a:xfrm>
          <a:prstGeom prst="rect">
            <a:avLst/>
          </a:prstGeom>
        </p:spPr>
      </p:pic>
      <p:sp>
        <p:nvSpPr>
          <p:cNvPr id="12" name="Platshållare för innehåll 5"/>
          <p:cNvSpPr>
            <a:spLocks noGrp="1"/>
          </p:cNvSpPr>
          <p:nvPr>
            <p:ph sz="quarter" idx="10" hasCustomPrompt="1"/>
          </p:nvPr>
        </p:nvSpPr>
        <p:spPr>
          <a:xfrm>
            <a:off x="722315" y="3892145"/>
            <a:ext cx="4750035" cy="470899"/>
          </a:xfrm>
        </p:spPr>
        <p:txBody>
          <a:bodyP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fld id="{D3ABACB6-E53E-1842-89C7-1FEE0EC71A75}" type="datetime3">
              <a:rPr lang="sv-SE" smtClean="0"/>
              <a:pPr lvl="0"/>
              <a:t>17-05-22</a:t>
            </a:fld>
            <a:endParaRPr lang="sv-SE" dirty="0"/>
          </a:p>
        </p:txBody>
      </p:sp>
      <p:sp>
        <p:nvSpPr>
          <p:cNvPr id="14"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pic>
        <p:nvPicPr>
          <p:cNvPr id="15" name="Bildobjekt 7" descr="LFV_LOGO_TRANSPARENT_small.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1453053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pic>
        <p:nvPicPr>
          <p:cNvPr id="7" name="Picture 6" descr="LFV_LOGO_TRANSPARENT_SWE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4758" y="1205150"/>
            <a:ext cx="3946992" cy="2704740"/>
          </a:xfrm>
          <a:prstGeom prst="rect">
            <a:avLst/>
          </a:prstGeom>
        </p:spPr>
      </p:pic>
    </p:spTree>
    <p:extLst>
      <p:ext uri="{BB962C8B-B14F-4D97-AF65-F5344CB8AC3E}">
        <p14:creationId xmlns:p14="http://schemas.microsoft.com/office/powerpoint/2010/main" val="999119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61508F"/>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noAutofit/>
          </a:bodyPr>
          <a:lstStyle>
            <a:lvl1pPr algn="l">
              <a:defRPr sz="2800" b="0" cap="all">
                <a:solidFill>
                  <a:srgbClr val="FFFFFF"/>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sp>
        <p:nvSpPr>
          <p:cNvPr id="10" name="Rektangel 9"/>
          <p:cNvSpPr/>
          <p:nvPr userDrawn="1"/>
        </p:nvSpPr>
        <p:spPr>
          <a:xfrm flipV="1">
            <a:off x="2711" y="4326732"/>
            <a:ext cx="914129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Bildobjekt 4" descr="pattern-purpl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11" y="4372450"/>
            <a:ext cx="9141291" cy="771050"/>
          </a:xfrm>
          <a:prstGeom prst="rect">
            <a:avLst/>
          </a:prstGeom>
        </p:spPr>
      </p:pic>
      <p:sp>
        <p:nvSpPr>
          <p:cNvPr id="9" name="Platshållare för innehåll 5"/>
          <p:cNvSpPr>
            <a:spLocks noGrp="1"/>
          </p:cNvSpPr>
          <p:nvPr>
            <p:ph sz="quarter" idx="10" hasCustomPrompt="1"/>
          </p:nvPr>
        </p:nvSpPr>
        <p:spPr>
          <a:xfrm>
            <a:off x="722315" y="3892145"/>
            <a:ext cx="4750035" cy="470899"/>
          </a:xfrm>
        </p:spPr>
        <p:txBody>
          <a:bodyP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fld id="{D3ABACB6-E53E-1842-89C7-1FEE0EC71A75}" type="datetime3">
              <a:rPr lang="sv-SE" smtClean="0"/>
              <a:pPr lvl="0"/>
              <a:t>17-05-22</a:t>
            </a:fld>
            <a:endParaRPr lang="sv-SE" dirty="0"/>
          </a:p>
        </p:txBody>
      </p:sp>
      <p:sp>
        <p:nvSpPr>
          <p:cNvPr id="12"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pic>
        <p:nvPicPr>
          <p:cNvPr id="13"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19707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Avsnittsrubrik">
    <p:bg>
      <p:bgPr>
        <a:solidFill>
          <a:srgbClr val="61508F"/>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0" y="2216005"/>
            <a:ext cx="9144000" cy="1021556"/>
          </a:xfrm>
        </p:spPr>
        <p:txBody>
          <a:bodyPr anchor="ctr" anchorCtr="0">
            <a:noAutofit/>
          </a:bodyPr>
          <a:lstStyle>
            <a:lvl1pPr algn="ctr">
              <a:defRPr sz="3600" b="0" cap="none">
                <a:solidFill>
                  <a:srgbClr val="FFFFFF"/>
                </a:solidFill>
              </a:defRPr>
            </a:lvl1pPr>
          </a:lstStyle>
          <a:p>
            <a:r>
              <a:rPr lang="sv-SE" dirty="0" smtClean="0"/>
              <a:t>Klicka här för att ändra format</a:t>
            </a:r>
            <a:endParaRPr lang="sv-SE" dirty="0"/>
          </a:p>
        </p:txBody>
      </p:sp>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2752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höger med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09" y="0"/>
            <a:ext cx="4553078" cy="5143500"/>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spTree>
    <p:extLst>
      <p:ext uri="{BB962C8B-B14F-4D97-AF65-F5344CB8AC3E}">
        <p14:creationId xmlns:p14="http://schemas.microsoft.com/office/powerpoint/2010/main" val="1374338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vänster med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88215" y="0"/>
            <a:ext cx="4555787" cy="5143500"/>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1862"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1864"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57201" y="1631156"/>
            <a:ext cx="3941864"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120945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höger utan underubrik - färgfält vänster">
    <p:spTree>
      <p:nvGrpSpPr>
        <p:cNvPr id="1" name=""/>
        <p:cNvGrpSpPr/>
        <p:nvPr/>
      </p:nvGrpSpPr>
      <p:grpSpPr>
        <a:xfrm>
          <a:off x="0" y="0"/>
          <a:ext cx="0" cy="0"/>
          <a:chOff x="0" y="0"/>
          <a:chExt cx="0" cy="0"/>
        </a:xfrm>
      </p:grpSpPr>
      <p:sp>
        <p:nvSpPr>
          <p:cNvPr id="14" name="Rektangel 13"/>
          <p:cNvSpPr/>
          <p:nvPr userDrawn="1"/>
        </p:nvSpPr>
        <p:spPr>
          <a:xfrm flipV="1">
            <a:off x="2709" y="0"/>
            <a:ext cx="4542270" cy="5143500"/>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2496"/>
            <a:ext cx="4041775" cy="3292127"/>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spTree>
    <p:extLst>
      <p:ext uri="{BB962C8B-B14F-4D97-AF65-F5344CB8AC3E}">
        <p14:creationId xmlns:p14="http://schemas.microsoft.com/office/powerpoint/2010/main" val="1913106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82809" y="0"/>
            <a:ext cx="4561191" cy="5143500"/>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1862"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02496"/>
            <a:ext cx="3941864" cy="3292127"/>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89982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höger med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4" name="Bildobjekt 3" descr="pattern_halvbild_purple.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61191"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spTree>
    <p:extLst>
      <p:ext uri="{BB962C8B-B14F-4D97-AF65-F5344CB8AC3E}">
        <p14:creationId xmlns:p14="http://schemas.microsoft.com/office/powerpoint/2010/main" val="27904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vänster med underrubrik - mönster höger">
    <p:spTree>
      <p:nvGrpSpPr>
        <p:cNvPr id="1" name=""/>
        <p:cNvGrpSpPr/>
        <p:nvPr/>
      </p:nvGrpSpPr>
      <p:grpSpPr>
        <a:xfrm>
          <a:off x="0" y="0"/>
          <a:ext cx="0" cy="0"/>
          <a:chOff x="0" y="0"/>
          <a:chExt cx="0" cy="0"/>
        </a:xfrm>
      </p:grpSpPr>
      <p:pic>
        <p:nvPicPr>
          <p:cNvPr id="4" name="Bildobjekt 3" descr="pattern_halvbild_purple.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82809" y="0"/>
            <a:ext cx="4561191" cy="5143500"/>
          </a:xfrm>
          <a:prstGeom prst="rect">
            <a:avLst/>
          </a:prstGeom>
        </p:spPr>
      </p:pic>
      <p:sp>
        <p:nvSpPr>
          <p:cNvPr id="2" name="Rubrik 1"/>
          <p:cNvSpPr>
            <a:spLocks noGrp="1"/>
          </p:cNvSpPr>
          <p:nvPr>
            <p:ph type="title"/>
          </p:nvPr>
        </p:nvSpPr>
        <p:spPr>
          <a:xfrm>
            <a:off x="457201" y="205979"/>
            <a:ext cx="3936458"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36460"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36460"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6009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höger utan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86215"/>
            <a:ext cx="4041775" cy="3308408"/>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Bildobjekt 3" descr="pattern_halvbild_purple.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50383"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4">
                    <a:lumMod val="60000"/>
                    <a:lumOff val="40000"/>
                  </a:schemeClr>
                </a:solidFill>
              </a:rPr>
              <a:t>©LFV 2015</a:t>
            </a:r>
          </a:p>
        </p:txBody>
      </p:sp>
    </p:spTree>
    <p:extLst>
      <p:ext uri="{BB962C8B-B14F-4D97-AF65-F5344CB8AC3E}">
        <p14:creationId xmlns:p14="http://schemas.microsoft.com/office/powerpoint/2010/main" val="428242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Avsnittsrubrik">
    <p:bg>
      <p:bgPr>
        <a:solidFill>
          <a:srgbClr val="549A0C"/>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0" y="2216005"/>
            <a:ext cx="9144000" cy="1021556"/>
          </a:xfrm>
        </p:spPr>
        <p:txBody>
          <a:bodyPr anchor="ctr" anchorCtr="0">
            <a:noAutofit/>
          </a:bodyPr>
          <a:lstStyle>
            <a:lvl1pPr algn="ctr">
              <a:defRPr sz="3600" b="0" cap="none">
                <a:solidFill>
                  <a:srgbClr val="FFFFFF"/>
                </a:solidFill>
              </a:defRPr>
            </a:lvl1pPr>
          </a:lstStyle>
          <a:p>
            <a:r>
              <a:rPr lang="sv-SE" dirty="0" smtClean="0"/>
              <a:t>Klicka här för att ändra format</a:t>
            </a:r>
            <a:endParaRPr lang="sv-SE" dirty="0"/>
          </a:p>
        </p:txBody>
      </p:sp>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2752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vänster utan underrubrik - mönster höger">
    <p:spTree>
      <p:nvGrpSpPr>
        <p:cNvPr id="1" name=""/>
        <p:cNvGrpSpPr/>
        <p:nvPr/>
      </p:nvGrpSpPr>
      <p:grpSpPr>
        <a:xfrm>
          <a:off x="0" y="0"/>
          <a:ext cx="0" cy="0"/>
          <a:chOff x="0" y="0"/>
          <a:chExt cx="0" cy="0"/>
        </a:xfrm>
      </p:grpSpPr>
      <p:pic>
        <p:nvPicPr>
          <p:cNvPr id="4" name="Bildobjekt 3" descr="pattern_halvbild_purple.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77404" y="0"/>
            <a:ext cx="4566596" cy="5143500"/>
          </a:xfrm>
          <a:prstGeom prst="rect">
            <a:avLst/>
          </a:prstGeom>
        </p:spPr>
      </p:pic>
      <p:sp>
        <p:nvSpPr>
          <p:cNvPr id="2" name="Rubrik 1"/>
          <p:cNvSpPr>
            <a:spLocks noGrp="1"/>
          </p:cNvSpPr>
          <p:nvPr>
            <p:ph type="title"/>
          </p:nvPr>
        </p:nvSpPr>
        <p:spPr>
          <a:xfrm>
            <a:off x="457202" y="205979"/>
            <a:ext cx="3920247"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0" y="1302496"/>
            <a:ext cx="3920249" cy="3292127"/>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792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höger med underrubrik - foto vänster">
    <p:spTree>
      <p:nvGrpSpPr>
        <p:cNvPr id="1" name=""/>
        <p:cNvGrpSpPr/>
        <p:nvPr/>
      </p:nvGrpSpPr>
      <p:grpSpPr>
        <a:xfrm>
          <a:off x="0" y="0"/>
          <a:ext cx="0" cy="0"/>
          <a:chOff x="0" y="0"/>
          <a:chExt cx="0" cy="0"/>
        </a:xfrm>
      </p:grpSpPr>
      <p:pic>
        <p:nvPicPr>
          <p:cNvPr id="9" name="Bildobjekt 8" descr="LFV_LOGO_ORANGE_rgb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01381" y="187562"/>
            <a:ext cx="648000" cy="299329"/>
          </a:xfrm>
          <a:prstGeom prst="rect">
            <a:avLst/>
          </a:prstGeom>
        </p:spPr>
      </p:pic>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8" name="Rektangel 2"/>
          <p:cNvSpPr/>
          <p:nvPr userDrawn="1"/>
        </p:nvSpPr>
        <p:spPr>
          <a:xfrm>
            <a:off x="4531737" y="1"/>
            <a:ext cx="67722" cy="5151536"/>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25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vänster med unde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10" name="Rektangel 2"/>
          <p:cNvSpPr/>
          <p:nvPr userDrawn="1"/>
        </p:nvSpPr>
        <p:spPr>
          <a:xfrm>
            <a:off x="4531737" y="1"/>
            <a:ext cx="67722" cy="5151536"/>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6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90321"/>
            <a:ext cx="4041775" cy="330430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7" name="Rektangel 2"/>
          <p:cNvSpPr/>
          <p:nvPr userDrawn="1"/>
        </p:nvSpPr>
        <p:spPr>
          <a:xfrm>
            <a:off x="4531737" y="1"/>
            <a:ext cx="67722" cy="5151536"/>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466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36458"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00480"/>
            <a:ext cx="3936460" cy="329414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7" name="Rektangel 2"/>
          <p:cNvSpPr/>
          <p:nvPr userDrawn="1"/>
        </p:nvSpPr>
        <p:spPr>
          <a:xfrm>
            <a:off x="4531737" y="1"/>
            <a:ext cx="67722" cy="5151536"/>
          </a:xfrm>
          <a:prstGeom prst="rect">
            <a:avLst/>
          </a:prstGeom>
          <a:solidFill>
            <a:srgbClr val="6150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057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höger med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291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vänster med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1030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höger utan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80160"/>
            <a:ext cx="4041775" cy="331446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72865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vänster utan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310641"/>
            <a:ext cx="4041775" cy="328398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9370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40000"/>
                    <a:lumOff val="60000"/>
                  </a:schemeClr>
                </a:solidFill>
              </a:rPr>
              <a:t>©LFV 2015</a:t>
            </a:r>
          </a:p>
        </p:txBody>
      </p:sp>
      <p:pic>
        <p:nvPicPr>
          <p:cNvPr id="6" name="Picture 5" descr="LFV_LOGO_TRANSPARENT_SWE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4758" y="1205150"/>
            <a:ext cx="3946992" cy="2704740"/>
          </a:xfrm>
          <a:prstGeom prst="rect">
            <a:avLst/>
          </a:prstGeom>
        </p:spPr>
      </p:pic>
    </p:spTree>
    <p:extLst>
      <p:ext uri="{BB962C8B-B14F-4D97-AF65-F5344CB8AC3E}">
        <p14:creationId xmlns:p14="http://schemas.microsoft.com/office/powerpoint/2010/main" val="1540525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höger med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10" y="0"/>
            <a:ext cx="4569291" cy="5143500"/>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spTree>
    <p:extLst>
      <p:ext uri="{BB962C8B-B14F-4D97-AF65-F5344CB8AC3E}">
        <p14:creationId xmlns:p14="http://schemas.microsoft.com/office/powerpoint/2010/main" val="3337008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C10046"/>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noAutofit/>
          </a:bodyPr>
          <a:lstStyle>
            <a:lvl1pPr algn="l">
              <a:defRPr sz="2800" b="0" cap="all">
                <a:solidFill>
                  <a:srgbClr val="FFFFFF"/>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sp>
        <p:nvSpPr>
          <p:cNvPr id="10" name="Rektangel 9"/>
          <p:cNvSpPr/>
          <p:nvPr userDrawn="1"/>
        </p:nvSpPr>
        <p:spPr>
          <a:xfrm flipV="1">
            <a:off x="2711" y="4326732"/>
            <a:ext cx="914129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descr="pattern-rubyre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11" y="4372450"/>
            <a:ext cx="9141291" cy="771050"/>
          </a:xfrm>
          <a:prstGeom prst="rect">
            <a:avLst/>
          </a:prstGeom>
        </p:spPr>
      </p:pic>
      <p:sp>
        <p:nvSpPr>
          <p:cNvPr id="9" name="Platshållare för innehåll 5"/>
          <p:cNvSpPr>
            <a:spLocks noGrp="1"/>
          </p:cNvSpPr>
          <p:nvPr>
            <p:ph sz="quarter" idx="10" hasCustomPrompt="1"/>
          </p:nvPr>
        </p:nvSpPr>
        <p:spPr>
          <a:xfrm>
            <a:off x="722315" y="3892145"/>
            <a:ext cx="4750035" cy="470899"/>
          </a:xfrm>
        </p:spPr>
        <p:txBody>
          <a:bodyP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fld id="{D3ABACB6-E53E-1842-89C7-1FEE0EC71A75}" type="datetime3">
              <a:rPr lang="sv-SE" smtClean="0"/>
              <a:pPr lvl="0"/>
              <a:t>17-05-22</a:t>
            </a:fld>
            <a:endParaRPr lang="sv-SE" dirty="0"/>
          </a:p>
        </p:txBody>
      </p:sp>
      <p:sp>
        <p:nvSpPr>
          <p:cNvPr id="12"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pic>
        <p:nvPicPr>
          <p:cNvPr id="13"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17402105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Avsnittsrubrik">
    <p:bg>
      <p:bgPr>
        <a:solidFill>
          <a:srgbClr val="C10046"/>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0" y="2216005"/>
            <a:ext cx="9144000" cy="1021556"/>
          </a:xfrm>
        </p:spPr>
        <p:txBody>
          <a:bodyPr anchor="ctr" anchorCtr="0">
            <a:noAutofit/>
          </a:bodyPr>
          <a:lstStyle>
            <a:lvl1pPr algn="ctr">
              <a:defRPr sz="3600" b="0" cap="none">
                <a:solidFill>
                  <a:srgbClr val="FFFFFF"/>
                </a:solidFill>
              </a:defRPr>
            </a:lvl1pPr>
          </a:lstStyle>
          <a:p>
            <a:r>
              <a:rPr lang="sv-SE" dirty="0" smtClean="0"/>
              <a:t>Klicka här för att ändra format</a:t>
            </a:r>
            <a:endParaRPr lang="sv-SE" dirty="0"/>
          </a:p>
        </p:txBody>
      </p:sp>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2752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höger med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10" y="0"/>
            <a:ext cx="4563887" cy="5143500"/>
          </a:xfrm>
          <a:prstGeom prst="rect">
            <a:avLst/>
          </a:prstGeom>
          <a:solidFill>
            <a:srgbClr val="C10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8"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spTree>
    <p:extLst>
      <p:ext uri="{BB962C8B-B14F-4D97-AF65-F5344CB8AC3E}">
        <p14:creationId xmlns:p14="http://schemas.microsoft.com/office/powerpoint/2010/main" val="9772560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vänster med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77404" y="0"/>
            <a:ext cx="4566596" cy="5143500"/>
          </a:xfrm>
          <a:prstGeom prst="rect">
            <a:avLst/>
          </a:prstGeom>
          <a:solidFill>
            <a:srgbClr val="C10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2018797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höger utan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09" y="0"/>
            <a:ext cx="4542270" cy="5143500"/>
          </a:xfrm>
          <a:prstGeom prst="rect">
            <a:avLst/>
          </a:prstGeom>
          <a:solidFill>
            <a:srgbClr val="C10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91642"/>
            <a:ext cx="4041775" cy="3302981"/>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spTree>
    <p:extLst>
      <p:ext uri="{BB962C8B-B14F-4D97-AF65-F5344CB8AC3E}">
        <p14:creationId xmlns:p14="http://schemas.microsoft.com/office/powerpoint/2010/main" val="3820229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88215" y="0"/>
            <a:ext cx="4555787" cy="5143500"/>
          </a:xfrm>
          <a:prstGeom prst="rect">
            <a:avLst/>
          </a:prstGeom>
          <a:solidFill>
            <a:srgbClr val="C100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52670"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24204"/>
            <a:ext cx="3952672" cy="3270418"/>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737032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höger med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4" name="Bildobjekt 3" descr="pattern_halvbild_pink.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66596"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spTree>
    <p:extLst>
      <p:ext uri="{BB962C8B-B14F-4D97-AF65-F5344CB8AC3E}">
        <p14:creationId xmlns:p14="http://schemas.microsoft.com/office/powerpoint/2010/main" val="27904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vänster med underrubrik - mönster höger">
    <p:spTree>
      <p:nvGrpSpPr>
        <p:cNvPr id="1" name=""/>
        <p:cNvGrpSpPr/>
        <p:nvPr/>
      </p:nvGrpSpPr>
      <p:grpSpPr>
        <a:xfrm>
          <a:off x="0" y="0"/>
          <a:ext cx="0" cy="0"/>
          <a:chOff x="0" y="0"/>
          <a:chExt cx="0" cy="0"/>
        </a:xfrm>
      </p:grpSpPr>
      <p:pic>
        <p:nvPicPr>
          <p:cNvPr id="3" name="Bildobjekt 2" descr="pattern_halvbild_pink.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99023" y="0"/>
            <a:ext cx="4544979" cy="5143500"/>
          </a:xfrm>
          <a:prstGeom prst="rect">
            <a:avLst/>
          </a:prstGeom>
        </p:spPr>
      </p:pic>
      <p:sp>
        <p:nvSpPr>
          <p:cNvPr id="2" name="Rubrik 1"/>
          <p:cNvSpPr>
            <a:spLocks noGrp="1"/>
          </p:cNvSpPr>
          <p:nvPr>
            <p:ph type="title"/>
          </p:nvPr>
        </p:nvSpPr>
        <p:spPr>
          <a:xfrm>
            <a:off x="457203" y="205979"/>
            <a:ext cx="3936457"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3" y="1151335"/>
            <a:ext cx="3936459"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3" y="1631156"/>
            <a:ext cx="3936459"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6009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höger utan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97069"/>
            <a:ext cx="4041775" cy="3297554"/>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Bildobjekt 3" descr="pattern_halvbild_pink.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61191"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3">
                    <a:lumMod val="20000"/>
                    <a:lumOff val="80000"/>
                  </a:schemeClr>
                </a:solidFill>
              </a:rPr>
              <a:t>©LFV 2015</a:t>
            </a:r>
          </a:p>
        </p:txBody>
      </p:sp>
    </p:spTree>
    <p:extLst>
      <p:ext uri="{BB962C8B-B14F-4D97-AF65-F5344CB8AC3E}">
        <p14:creationId xmlns:p14="http://schemas.microsoft.com/office/powerpoint/2010/main" val="34125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vänster utan underrubrik - mönster höger">
    <p:spTree>
      <p:nvGrpSpPr>
        <p:cNvPr id="1" name=""/>
        <p:cNvGrpSpPr/>
        <p:nvPr/>
      </p:nvGrpSpPr>
      <p:grpSpPr>
        <a:xfrm>
          <a:off x="0" y="0"/>
          <a:ext cx="0" cy="0"/>
          <a:chOff x="0" y="0"/>
          <a:chExt cx="0" cy="0"/>
        </a:xfrm>
      </p:grpSpPr>
      <p:pic>
        <p:nvPicPr>
          <p:cNvPr id="3" name="Bildobjekt 2" descr="pattern_halvbild_pink.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82809" y="0"/>
            <a:ext cx="4561191" cy="5143500"/>
          </a:xfrm>
          <a:prstGeom prst="rect">
            <a:avLst/>
          </a:prstGeom>
        </p:spPr>
      </p:pic>
      <p:sp>
        <p:nvSpPr>
          <p:cNvPr id="2" name="Rubrik 1"/>
          <p:cNvSpPr>
            <a:spLocks noGrp="1"/>
          </p:cNvSpPr>
          <p:nvPr>
            <p:ph type="title"/>
          </p:nvPr>
        </p:nvSpPr>
        <p:spPr>
          <a:xfrm>
            <a:off x="457202" y="205979"/>
            <a:ext cx="393105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297069"/>
            <a:ext cx="3931055" cy="3297554"/>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24950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vänster med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77404" y="0"/>
            <a:ext cx="4566596" cy="5143500"/>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2707401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höger med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8" name="Rektangel 2"/>
          <p:cNvSpPr/>
          <p:nvPr userDrawn="1"/>
        </p:nvSpPr>
        <p:spPr>
          <a:xfrm>
            <a:off x="4531737" y="1"/>
            <a:ext cx="67722" cy="51515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25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vänster med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52670"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52672"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52672"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10" name="Rektangel 2"/>
          <p:cNvSpPr/>
          <p:nvPr userDrawn="1"/>
        </p:nvSpPr>
        <p:spPr>
          <a:xfrm>
            <a:off x="4531737" y="1"/>
            <a:ext cx="67722" cy="51515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6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90321"/>
            <a:ext cx="4041775" cy="330430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024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10641"/>
            <a:ext cx="3947268" cy="328398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6960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höger med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291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vänster med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1030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höger utan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10641"/>
            <a:ext cx="4041775" cy="328398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618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vänster utan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765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pic>
        <p:nvPicPr>
          <p:cNvPr id="6" name="Picture 5" descr="LFV_LOGO_TRANSPARENT_SWE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4758" y="1205150"/>
            <a:ext cx="3946992" cy="2704740"/>
          </a:xfrm>
          <a:prstGeom prst="rect">
            <a:avLst/>
          </a:prstGeom>
        </p:spPr>
      </p:pic>
    </p:spTree>
    <p:extLst>
      <p:ext uri="{BB962C8B-B14F-4D97-AF65-F5344CB8AC3E}">
        <p14:creationId xmlns:p14="http://schemas.microsoft.com/office/powerpoint/2010/main" val="2784253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948A8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noAutofit/>
          </a:bodyPr>
          <a:lstStyle>
            <a:lvl1pPr algn="l">
              <a:defRPr sz="2800" b="0" cap="all">
                <a:solidFill>
                  <a:srgbClr val="FFFFFF"/>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sp>
        <p:nvSpPr>
          <p:cNvPr id="10" name="Rektangel 9"/>
          <p:cNvSpPr/>
          <p:nvPr userDrawn="1"/>
        </p:nvSpPr>
        <p:spPr>
          <a:xfrm flipV="1">
            <a:off x="2711" y="4326732"/>
            <a:ext cx="914129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Bildobjekt 4" descr="pattern-lightgrey.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11" y="4372450"/>
            <a:ext cx="9141291" cy="771050"/>
          </a:xfrm>
          <a:prstGeom prst="rect">
            <a:avLst/>
          </a:prstGeom>
        </p:spPr>
      </p:pic>
      <p:sp>
        <p:nvSpPr>
          <p:cNvPr id="9" name="Platshållare för innehåll 5"/>
          <p:cNvSpPr>
            <a:spLocks noGrp="1"/>
          </p:cNvSpPr>
          <p:nvPr>
            <p:ph sz="quarter" idx="10" hasCustomPrompt="1"/>
          </p:nvPr>
        </p:nvSpPr>
        <p:spPr>
          <a:xfrm>
            <a:off x="722315" y="3892145"/>
            <a:ext cx="4750035" cy="470899"/>
          </a:xfrm>
        </p:spPr>
        <p:txBody>
          <a:bodyP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fld id="{D3ABACB6-E53E-1842-89C7-1FEE0EC71A75}" type="datetime3">
              <a:rPr lang="sv-SE" smtClean="0"/>
              <a:pPr lvl="0"/>
              <a:t>17-05-22</a:t>
            </a:fld>
            <a:endParaRPr lang="sv-SE" dirty="0"/>
          </a:p>
        </p:txBody>
      </p:sp>
      <p:sp>
        <p:nvSpPr>
          <p:cNvPr id="12"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pic>
        <p:nvPicPr>
          <p:cNvPr id="13"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18635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höger utan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10" y="0"/>
            <a:ext cx="4563887" cy="5143500"/>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2496"/>
            <a:ext cx="4041775" cy="3292127"/>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spTree>
    <p:extLst>
      <p:ext uri="{BB962C8B-B14F-4D97-AF65-F5344CB8AC3E}">
        <p14:creationId xmlns:p14="http://schemas.microsoft.com/office/powerpoint/2010/main" val="41924379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Avsnittsrubrik">
    <p:bg>
      <p:bgPr>
        <a:solidFill>
          <a:srgbClr val="948A82"/>
        </a:solidFill>
        <a:effectLst/>
      </p:bgPr>
    </p:bg>
    <p:spTree>
      <p:nvGrpSpPr>
        <p:cNvPr id="1" name=""/>
        <p:cNvGrpSpPr/>
        <p:nvPr/>
      </p:nvGrpSpPr>
      <p:grpSpPr>
        <a:xfrm>
          <a:off x="0" y="0"/>
          <a:ext cx="0" cy="0"/>
          <a:chOff x="0" y="0"/>
          <a:chExt cx="0" cy="0"/>
        </a:xfrm>
      </p:grpSpPr>
      <p:sp>
        <p:nvSpPr>
          <p:cNvPr id="5" name="Rubrik 1"/>
          <p:cNvSpPr>
            <a:spLocks noGrp="1"/>
          </p:cNvSpPr>
          <p:nvPr>
            <p:ph type="title"/>
          </p:nvPr>
        </p:nvSpPr>
        <p:spPr>
          <a:xfrm>
            <a:off x="0" y="2216005"/>
            <a:ext cx="9144000" cy="1021556"/>
          </a:xfrm>
        </p:spPr>
        <p:txBody>
          <a:bodyPr anchor="ctr" anchorCtr="0">
            <a:noAutofit/>
          </a:bodyPr>
          <a:lstStyle>
            <a:lvl1pPr algn="ctr">
              <a:defRPr sz="3600" b="0" cap="none">
                <a:solidFill>
                  <a:srgbClr val="FFFFFF"/>
                </a:solidFill>
              </a:defRPr>
            </a:lvl1pPr>
          </a:lstStyle>
          <a:p>
            <a:r>
              <a:rPr lang="sv-SE" dirty="0" smtClean="0"/>
              <a:t>Klicka här för att ändra format</a:t>
            </a:r>
            <a:endParaRPr lang="sv-SE" dirty="0"/>
          </a:p>
        </p:txBody>
      </p:sp>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2752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höger med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09" y="0"/>
            <a:ext cx="4558482" cy="5143500"/>
          </a:xfrm>
          <a:prstGeom prst="rect">
            <a:avLst/>
          </a:prstGeom>
          <a:solidFill>
            <a:srgbClr val="948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spTree>
    <p:extLst>
      <p:ext uri="{BB962C8B-B14F-4D97-AF65-F5344CB8AC3E}">
        <p14:creationId xmlns:p14="http://schemas.microsoft.com/office/powerpoint/2010/main" val="351554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fält vänster med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82809" y="0"/>
            <a:ext cx="4561191" cy="5143500"/>
          </a:xfrm>
          <a:prstGeom prst="rect">
            <a:avLst/>
          </a:prstGeom>
          <a:solidFill>
            <a:srgbClr val="948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429019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fält höger utan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09" y="0"/>
            <a:ext cx="4547674" cy="5143500"/>
          </a:xfrm>
          <a:prstGeom prst="rect">
            <a:avLst/>
          </a:prstGeom>
          <a:solidFill>
            <a:srgbClr val="948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86215"/>
            <a:ext cx="4041775" cy="3308408"/>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spTree>
    <p:extLst>
      <p:ext uri="{BB962C8B-B14F-4D97-AF65-F5344CB8AC3E}">
        <p14:creationId xmlns:p14="http://schemas.microsoft.com/office/powerpoint/2010/main" val="2487465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93619" y="0"/>
            <a:ext cx="4550383" cy="5143500"/>
          </a:xfrm>
          <a:prstGeom prst="rect">
            <a:avLst/>
          </a:prstGeom>
          <a:solidFill>
            <a:srgbClr val="948A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0" y="205979"/>
            <a:ext cx="3958075"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291642"/>
            <a:ext cx="3958077" cy="3302981"/>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318070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höger med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6" descr="pattern_halvbild_light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61191" cy="5143500"/>
          </a:xfrm>
          <a:prstGeom prst="rect">
            <a:avLst/>
          </a:prstGeom>
        </p:spPr>
      </p:pic>
      <p:sp>
        <p:nvSpPr>
          <p:cNvPr id="10"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spTree>
    <p:extLst>
      <p:ext uri="{BB962C8B-B14F-4D97-AF65-F5344CB8AC3E}">
        <p14:creationId xmlns:p14="http://schemas.microsoft.com/office/powerpoint/2010/main" val="27904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vänster med underrubrik - mönster höger">
    <p:spTree>
      <p:nvGrpSpPr>
        <p:cNvPr id="1" name=""/>
        <p:cNvGrpSpPr/>
        <p:nvPr/>
      </p:nvGrpSpPr>
      <p:grpSpPr>
        <a:xfrm>
          <a:off x="0" y="0"/>
          <a:ext cx="0" cy="0"/>
          <a:chOff x="0" y="0"/>
          <a:chExt cx="0" cy="0"/>
        </a:xfrm>
      </p:grpSpPr>
      <p:pic>
        <p:nvPicPr>
          <p:cNvPr id="3" name="Bildobjekt 2" descr="pattern_halvbild_light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93619" y="0"/>
            <a:ext cx="4550383" cy="5143500"/>
          </a:xfrm>
          <a:prstGeom prst="rect">
            <a:avLst/>
          </a:prstGeom>
        </p:spPr>
      </p:pic>
      <p:sp>
        <p:nvSpPr>
          <p:cNvPr id="2" name="Rubrik 1"/>
          <p:cNvSpPr>
            <a:spLocks noGrp="1"/>
          </p:cNvSpPr>
          <p:nvPr>
            <p:ph type="title"/>
          </p:nvPr>
        </p:nvSpPr>
        <p:spPr>
          <a:xfrm>
            <a:off x="457201" y="205979"/>
            <a:ext cx="3941862"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1864"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41864"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6009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höger utan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97069"/>
            <a:ext cx="4041775" cy="3297554"/>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pattern_halvbild_light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4566596" cy="5143500"/>
          </a:xfrm>
          <a:prstGeom prst="rect">
            <a:avLst/>
          </a:prstGeom>
        </p:spPr>
      </p:pic>
      <p:sp>
        <p:nvSpPr>
          <p:cNvPr id="10"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lumMod val="40000"/>
                    <a:lumOff val="60000"/>
                  </a:schemeClr>
                </a:solidFill>
              </a:rPr>
              <a:t>©LFV 2015</a:t>
            </a:r>
          </a:p>
        </p:txBody>
      </p:sp>
    </p:spTree>
    <p:extLst>
      <p:ext uri="{BB962C8B-B14F-4D97-AF65-F5344CB8AC3E}">
        <p14:creationId xmlns:p14="http://schemas.microsoft.com/office/powerpoint/2010/main" val="144936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vänster utan underrubrik - mönster höger">
    <p:spTree>
      <p:nvGrpSpPr>
        <p:cNvPr id="1" name=""/>
        <p:cNvGrpSpPr/>
        <p:nvPr/>
      </p:nvGrpSpPr>
      <p:grpSpPr>
        <a:xfrm>
          <a:off x="0" y="0"/>
          <a:ext cx="0" cy="0"/>
          <a:chOff x="0" y="0"/>
          <a:chExt cx="0" cy="0"/>
        </a:xfrm>
      </p:grpSpPr>
      <p:pic>
        <p:nvPicPr>
          <p:cNvPr id="3" name="Bildobjekt 2" descr="pattern_halvbild_light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93619" y="0"/>
            <a:ext cx="4550383" cy="5143500"/>
          </a:xfrm>
          <a:prstGeom prst="rect">
            <a:avLst/>
          </a:prstGeom>
        </p:spPr>
      </p:pic>
      <p:sp>
        <p:nvSpPr>
          <p:cNvPr id="2" name="Rubrik 1"/>
          <p:cNvSpPr>
            <a:spLocks noGrp="1"/>
          </p:cNvSpPr>
          <p:nvPr>
            <p:ph type="title"/>
          </p:nvPr>
        </p:nvSpPr>
        <p:spPr>
          <a:xfrm>
            <a:off x="457202" y="205979"/>
            <a:ext cx="3963479"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299882"/>
            <a:ext cx="3963481" cy="3294740"/>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1303324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höger med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8" name="Rektangel 2"/>
          <p:cNvSpPr/>
          <p:nvPr userDrawn="1"/>
        </p:nvSpPr>
        <p:spPr>
          <a:xfrm>
            <a:off x="4531737" y="1"/>
            <a:ext cx="67722" cy="51515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25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77404" y="0"/>
            <a:ext cx="4566596" cy="5143500"/>
          </a:xfrm>
          <a:prstGeom prst="rect">
            <a:avLst/>
          </a:prstGeom>
          <a:solidFill>
            <a:srgbClr val="549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52670"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280788"/>
            <a:ext cx="3952672" cy="3313835"/>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075974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vänster med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10" name="Rektangel 2"/>
          <p:cNvSpPr/>
          <p:nvPr userDrawn="1"/>
        </p:nvSpPr>
        <p:spPr>
          <a:xfrm>
            <a:off x="4531737" y="1"/>
            <a:ext cx="67722" cy="51515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6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0480"/>
            <a:ext cx="4041775" cy="329414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633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36458"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290321"/>
            <a:ext cx="3936460" cy="3304302"/>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1638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höger med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2291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vänster med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1030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xt höger utan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10641"/>
            <a:ext cx="4041775" cy="328398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618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vänster utan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7656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pic>
        <p:nvPicPr>
          <p:cNvPr id="5" name="Picture 4" descr="LFV_LOGO_TRANSPARENT_SWE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44758" y="1205150"/>
            <a:ext cx="3946992" cy="2704740"/>
          </a:xfrm>
          <a:prstGeom prst="rect">
            <a:avLst/>
          </a:prstGeom>
        </p:spPr>
      </p:pic>
    </p:spTree>
    <p:extLst>
      <p:ext uri="{BB962C8B-B14F-4D97-AF65-F5344CB8AC3E}">
        <p14:creationId xmlns:p14="http://schemas.microsoft.com/office/powerpoint/2010/main" val="34468804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bg>
      <p:bgPr>
        <a:solidFill>
          <a:srgbClr val="5A4F47"/>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22313" y="3305176"/>
            <a:ext cx="7772400" cy="1021556"/>
          </a:xfrm>
        </p:spPr>
        <p:txBody>
          <a:bodyPr anchor="t">
            <a:noAutofit/>
          </a:bodyPr>
          <a:lstStyle>
            <a:lvl1pPr algn="l">
              <a:defRPr sz="2800" b="0" cap="all">
                <a:solidFill>
                  <a:srgbClr val="FFFFFF"/>
                </a:solidFill>
              </a:defRPr>
            </a:lvl1pPr>
          </a:lstStyle>
          <a:p>
            <a:r>
              <a:rPr lang="sv-SE" dirty="0" smtClean="0"/>
              <a:t>Klicka här för att ändra format</a:t>
            </a:r>
            <a:endParaRPr lang="sv-SE" dirty="0"/>
          </a:p>
        </p:txBody>
      </p:sp>
      <p:sp>
        <p:nvSpPr>
          <p:cNvPr id="3" name="Platshållare för text 2"/>
          <p:cNvSpPr>
            <a:spLocks noGrp="1"/>
          </p:cNvSpPr>
          <p:nvPr>
            <p:ph type="body" idx="1"/>
          </p:nvPr>
        </p:nvSpPr>
        <p:spPr>
          <a:xfrm>
            <a:off x="722313" y="2180035"/>
            <a:ext cx="7772400" cy="1125140"/>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dirty="0" smtClean="0"/>
              <a:t>Klicka här för att ändra format på bakgrundstexten</a:t>
            </a:r>
          </a:p>
        </p:txBody>
      </p:sp>
      <p:sp>
        <p:nvSpPr>
          <p:cNvPr id="10" name="Rektangel 9"/>
          <p:cNvSpPr/>
          <p:nvPr userDrawn="1"/>
        </p:nvSpPr>
        <p:spPr>
          <a:xfrm flipV="1">
            <a:off x="2711" y="4326732"/>
            <a:ext cx="9141291"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descr="pattern-darkgrey.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11" y="4372450"/>
            <a:ext cx="9141291" cy="771050"/>
          </a:xfrm>
          <a:prstGeom prst="rect">
            <a:avLst/>
          </a:prstGeom>
        </p:spPr>
      </p:pic>
      <p:sp>
        <p:nvSpPr>
          <p:cNvPr id="6" name="Platshållare för innehåll 5"/>
          <p:cNvSpPr>
            <a:spLocks noGrp="1"/>
          </p:cNvSpPr>
          <p:nvPr>
            <p:ph sz="quarter" idx="10" hasCustomPrompt="1"/>
          </p:nvPr>
        </p:nvSpPr>
        <p:spPr>
          <a:xfrm>
            <a:off x="722315" y="3892145"/>
            <a:ext cx="4750035" cy="470899"/>
          </a:xfrm>
        </p:spPr>
        <p:txBody>
          <a:bodyPr>
            <a:noAutofit/>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fld id="{D3ABACB6-E53E-1842-89C7-1FEE0EC71A75}" type="datetime3">
              <a:rPr lang="sv-SE" smtClean="0"/>
              <a:pPr lvl="0"/>
              <a:t>17-05-22</a:t>
            </a:fld>
            <a:endParaRPr lang="sv-SE" dirty="0"/>
          </a:p>
        </p:txBody>
      </p:sp>
      <p:sp>
        <p:nvSpPr>
          <p:cNvPr id="12"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pic>
        <p:nvPicPr>
          <p:cNvPr id="13"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9696496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Avsnittsrubrik">
    <p:bg>
      <p:bgPr>
        <a:solidFill>
          <a:srgbClr val="5A4F47"/>
        </a:solidFill>
        <a:effectLst/>
      </p:bgPr>
    </p:bg>
    <p:spTree>
      <p:nvGrpSpPr>
        <p:cNvPr id="1" name=""/>
        <p:cNvGrpSpPr/>
        <p:nvPr/>
      </p:nvGrpSpPr>
      <p:grpSpPr>
        <a:xfrm>
          <a:off x="0" y="0"/>
          <a:ext cx="0" cy="0"/>
          <a:chOff x="0" y="0"/>
          <a:chExt cx="0" cy="0"/>
        </a:xfrm>
      </p:grpSpPr>
      <p:sp>
        <p:nvSpPr>
          <p:cNvPr id="4" name="Rubrik 1"/>
          <p:cNvSpPr>
            <a:spLocks noGrp="1"/>
          </p:cNvSpPr>
          <p:nvPr>
            <p:ph type="title"/>
          </p:nvPr>
        </p:nvSpPr>
        <p:spPr>
          <a:xfrm>
            <a:off x="0" y="2216005"/>
            <a:ext cx="9144000" cy="1021556"/>
          </a:xfrm>
        </p:spPr>
        <p:txBody>
          <a:bodyPr anchor="ctr" anchorCtr="0">
            <a:noAutofit/>
          </a:bodyPr>
          <a:lstStyle>
            <a:lvl1pPr algn="ctr">
              <a:defRPr sz="3600" b="0" cap="none">
                <a:solidFill>
                  <a:srgbClr val="FFFFFF"/>
                </a:solidFill>
              </a:defRPr>
            </a:lvl1pPr>
          </a:lstStyle>
          <a:p>
            <a:r>
              <a:rPr lang="sv-SE" dirty="0" smtClean="0"/>
              <a:t>Klicka här för att ändra format</a:t>
            </a:r>
            <a:endParaRPr lang="sv-SE" dirty="0"/>
          </a:p>
        </p:txBody>
      </p:sp>
      <p:sp>
        <p:nvSpPr>
          <p:cNvPr id="6"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427526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höger med underrubrik - mönster vänster">
    <p:spTree>
      <p:nvGrpSpPr>
        <p:cNvPr id="1" name=""/>
        <p:cNvGrpSpPr/>
        <p:nvPr/>
      </p:nvGrpSpPr>
      <p:grpSpPr>
        <a:xfrm>
          <a:off x="0" y="0"/>
          <a:ext cx="0" cy="0"/>
          <a:chOff x="0" y="0"/>
          <a:chExt cx="0" cy="0"/>
        </a:xfrm>
      </p:grpSpPr>
      <p:pic>
        <p:nvPicPr>
          <p:cNvPr id="4" name="Bildobjekt 3" descr="pattern_halvbild_green.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38572" y="0"/>
            <a:ext cx="4561934" cy="5143500"/>
          </a:xfrm>
          <a:prstGeom prst="rect">
            <a:avLst/>
          </a:prstGeom>
        </p:spPr>
      </p:pic>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accent2">
                    <a:lumMod val="40000"/>
                    <a:lumOff val="60000"/>
                  </a:schemeClr>
                </a:solidFill>
              </a:rPr>
              <a:t>©LFV 2015</a:t>
            </a:r>
          </a:p>
        </p:txBody>
      </p:sp>
    </p:spTree>
    <p:extLst>
      <p:ext uri="{BB962C8B-B14F-4D97-AF65-F5344CB8AC3E}">
        <p14:creationId xmlns:p14="http://schemas.microsoft.com/office/powerpoint/2010/main" val="27904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höger med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10" y="0"/>
            <a:ext cx="4569291" cy="5143500"/>
          </a:xfrm>
          <a:prstGeom prst="rect">
            <a:avLst/>
          </a:prstGeom>
          <a:solidFill>
            <a:srgbClr val="5A4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spTree>
    <p:extLst>
      <p:ext uri="{BB962C8B-B14F-4D97-AF65-F5344CB8AC3E}">
        <p14:creationId xmlns:p14="http://schemas.microsoft.com/office/powerpoint/2010/main" val="3174955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fält vänster med underrubrik - färgfält höger">
    <p:spTree>
      <p:nvGrpSpPr>
        <p:cNvPr id="1" name=""/>
        <p:cNvGrpSpPr/>
        <p:nvPr/>
      </p:nvGrpSpPr>
      <p:grpSpPr>
        <a:xfrm>
          <a:off x="0" y="0"/>
          <a:ext cx="0" cy="0"/>
          <a:chOff x="0" y="0"/>
          <a:chExt cx="0" cy="0"/>
        </a:xfrm>
      </p:grpSpPr>
      <p:sp>
        <p:nvSpPr>
          <p:cNvPr id="14" name="Rektangel 13"/>
          <p:cNvSpPr/>
          <p:nvPr userDrawn="1"/>
        </p:nvSpPr>
        <p:spPr>
          <a:xfrm flipV="1">
            <a:off x="4599023" y="0"/>
            <a:ext cx="4560315" cy="5143500"/>
          </a:xfrm>
          <a:prstGeom prst="rect">
            <a:avLst/>
          </a:prstGeom>
          <a:solidFill>
            <a:srgbClr val="5A4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181742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höger utan underrubrik - färgfält vänster">
    <p:spTree>
      <p:nvGrpSpPr>
        <p:cNvPr id="1" name=""/>
        <p:cNvGrpSpPr/>
        <p:nvPr/>
      </p:nvGrpSpPr>
      <p:grpSpPr>
        <a:xfrm>
          <a:off x="0" y="0"/>
          <a:ext cx="0" cy="0"/>
          <a:chOff x="0" y="0"/>
          <a:chExt cx="0" cy="0"/>
        </a:xfrm>
      </p:grpSpPr>
      <p:sp>
        <p:nvSpPr>
          <p:cNvPr id="14" name="Rektangel 13"/>
          <p:cNvSpPr/>
          <p:nvPr userDrawn="1"/>
        </p:nvSpPr>
        <p:spPr>
          <a:xfrm flipV="1">
            <a:off x="2710" y="0"/>
            <a:ext cx="4563887" cy="5143500"/>
          </a:xfrm>
          <a:prstGeom prst="rect">
            <a:avLst/>
          </a:prstGeom>
          <a:solidFill>
            <a:srgbClr val="5A4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286215"/>
            <a:ext cx="4041775" cy="3308408"/>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spTree>
    <p:extLst>
      <p:ext uri="{BB962C8B-B14F-4D97-AF65-F5344CB8AC3E}">
        <p14:creationId xmlns:p14="http://schemas.microsoft.com/office/powerpoint/2010/main" val="888294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ärgfält höger">
    <p:spTree>
      <p:nvGrpSpPr>
        <p:cNvPr id="1" name=""/>
        <p:cNvGrpSpPr/>
        <p:nvPr/>
      </p:nvGrpSpPr>
      <p:grpSpPr>
        <a:xfrm>
          <a:off x="0" y="0"/>
          <a:ext cx="0" cy="0"/>
          <a:chOff x="0" y="0"/>
          <a:chExt cx="0" cy="0"/>
        </a:xfrm>
      </p:grpSpPr>
      <p:sp>
        <p:nvSpPr>
          <p:cNvPr id="14" name="Rektangel 13"/>
          <p:cNvSpPr/>
          <p:nvPr userDrawn="1"/>
        </p:nvSpPr>
        <p:spPr>
          <a:xfrm flipV="1">
            <a:off x="4609830" y="0"/>
            <a:ext cx="4549506" cy="5143500"/>
          </a:xfrm>
          <a:prstGeom prst="rect">
            <a:avLst/>
          </a:prstGeom>
          <a:solidFill>
            <a:srgbClr val="5A4F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a:xfrm>
            <a:off x="457201" y="205979"/>
            <a:ext cx="3941862"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286215"/>
            <a:ext cx="3941864" cy="3308408"/>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0134757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höger med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4" name="Bildobjekt 3" descr="pattern_halvbild_dark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61191"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spTree>
    <p:extLst>
      <p:ext uri="{BB962C8B-B14F-4D97-AF65-F5344CB8AC3E}">
        <p14:creationId xmlns:p14="http://schemas.microsoft.com/office/powerpoint/2010/main" val="279046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vänster med underrubrik - mönster höger">
    <p:spTree>
      <p:nvGrpSpPr>
        <p:cNvPr id="1" name=""/>
        <p:cNvGrpSpPr/>
        <p:nvPr/>
      </p:nvGrpSpPr>
      <p:grpSpPr>
        <a:xfrm>
          <a:off x="0" y="0"/>
          <a:ext cx="0" cy="0"/>
          <a:chOff x="0" y="0"/>
          <a:chExt cx="0" cy="0"/>
        </a:xfrm>
      </p:grpSpPr>
      <p:pic>
        <p:nvPicPr>
          <p:cNvPr id="9" name="Bildobjekt 8" descr="pattern_halvbild_dark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77404" y="0"/>
            <a:ext cx="4566596" cy="5143500"/>
          </a:xfrm>
          <a:prstGeom prst="rect">
            <a:avLst/>
          </a:prstGeom>
        </p:spPr>
      </p:pic>
      <p:sp>
        <p:nvSpPr>
          <p:cNvPr id="2" name="Rubrik 1"/>
          <p:cNvSpPr>
            <a:spLocks noGrp="1"/>
          </p:cNvSpPr>
          <p:nvPr>
            <p:ph type="title"/>
          </p:nvPr>
        </p:nvSpPr>
        <p:spPr>
          <a:xfrm>
            <a:off x="457201" y="205979"/>
            <a:ext cx="3947266"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7268"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47268"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6009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höger utan underrubrik - mönster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2496"/>
            <a:ext cx="4041775" cy="3292127"/>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Bildobjekt 3" descr="pattern_halvbild_dark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4550383" cy="5143500"/>
          </a:xfrm>
          <a:prstGeom prst="rect">
            <a:avLst/>
          </a:prstGeom>
        </p:spPr>
      </p:pic>
      <p:sp>
        <p:nvSpPr>
          <p:cNvPr id="9"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tx2">
                    <a:lumMod val="40000"/>
                    <a:lumOff val="60000"/>
                  </a:schemeClr>
                </a:solidFill>
              </a:rPr>
              <a:t>©LFV 2015</a:t>
            </a:r>
          </a:p>
        </p:txBody>
      </p:sp>
    </p:spTree>
    <p:extLst>
      <p:ext uri="{BB962C8B-B14F-4D97-AF65-F5344CB8AC3E}">
        <p14:creationId xmlns:p14="http://schemas.microsoft.com/office/powerpoint/2010/main" val="424226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vänster utan underrubrik - mönster höger">
    <p:spTree>
      <p:nvGrpSpPr>
        <p:cNvPr id="1" name=""/>
        <p:cNvGrpSpPr/>
        <p:nvPr/>
      </p:nvGrpSpPr>
      <p:grpSpPr>
        <a:xfrm>
          <a:off x="0" y="0"/>
          <a:ext cx="0" cy="0"/>
          <a:chOff x="0" y="0"/>
          <a:chExt cx="0" cy="0"/>
        </a:xfrm>
      </p:grpSpPr>
      <p:pic>
        <p:nvPicPr>
          <p:cNvPr id="9" name="Bildobjekt 8" descr="pattern_halvbild_darkgrey.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88215" y="0"/>
            <a:ext cx="4555787" cy="5143500"/>
          </a:xfrm>
          <a:prstGeom prst="rect">
            <a:avLst/>
          </a:prstGeom>
        </p:spPr>
      </p:pic>
      <p:sp>
        <p:nvSpPr>
          <p:cNvPr id="2" name="Rubrik 1"/>
          <p:cNvSpPr>
            <a:spLocks noGrp="1"/>
          </p:cNvSpPr>
          <p:nvPr>
            <p:ph type="title"/>
          </p:nvPr>
        </p:nvSpPr>
        <p:spPr>
          <a:xfrm>
            <a:off x="457201" y="205979"/>
            <a:ext cx="3952670"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07923"/>
            <a:ext cx="3952672" cy="3286700"/>
          </a:xfrm>
        </p:spPr>
        <p:txBody>
          <a:bodyPr anchor="ctr" anchorCtr="0">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26781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höger med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8" name="Rektangel 2"/>
          <p:cNvSpPr/>
          <p:nvPr userDrawn="1"/>
        </p:nvSpPr>
        <p:spPr>
          <a:xfrm>
            <a:off x="4531737" y="1"/>
            <a:ext cx="67722" cy="51515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256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vänster med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0" y="205979"/>
            <a:ext cx="3958075"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3958077"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3958077"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10" name="Rektangel 2"/>
          <p:cNvSpPr/>
          <p:nvPr userDrawn="1"/>
        </p:nvSpPr>
        <p:spPr>
          <a:xfrm>
            <a:off x="4531737" y="1"/>
            <a:ext cx="67722" cy="51515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6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vänster med underrubrik - mönster höger">
    <p:spTree>
      <p:nvGrpSpPr>
        <p:cNvPr id="1" name=""/>
        <p:cNvGrpSpPr/>
        <p:nvPr/>
      </p:nvGrpSpPr>
      <p:grpSpPr>
        <a:xfrm>
          <a:off x="0" y="0"/>
          <a:ext cx="0" cy="0"/>
          <a:chOff x="0" y="0"/>
          <a:chExt cx="0" cy="0"/>
        </a:xfrm>
      </p:grpSpPr>
      <p:pic>
        <p:nvPicPr>
          <p:cNvPr id="3" name="Bildobjekt 2" descr="pattern_halvbild_green.jpg"/>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4593619" y="0"/>
            <a:ext cx="4550383" cy="5143500"/>
          </a:xfrm>
          <a:prstGeom prst="rect">
            <a:avLst/>
          </a:prstGeom>
        </p:spPr>
      </p:pic>
      <p:sp>
        <p:nvSpPr>
          <p:cNvPr id="2" name="Rubrik 1"/>
          <p:cNvSpPr>
            <a:spLocks noGrp="1"/>
          </p:cNvSpPr>
          <p:nvPr>
            <p:ph type="title"/>
          </p:nvPr>
        </p:nvSpPr>
        <p:spPr>
          <a:xfrm>
            <a:off x="457201" y="205979"/>
            <a:ext cx="3941862"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1" y="1151335"/>
            <a:ext cx="3941864"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1" y="1631156"/>
            <a:ext cx="3941864" cy="2963466"/>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7" name="Bildobjekt 7" descr="LFV_LOGO_TRANSPARENT_smal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9522" y="183926"/>
            <a:ext cx="560565" cy="259224"/>
          </a:xfrm>
          <a:prstGeom prst="rect">
            <a:avLst/>
          </a:prstGeom>
        </p:spPr>
      </p:pic>
    </p:spTree>
    <p:extLst>
      <p:ext uri="{BB962C8B-B14F-4D97-AF65-F5344CB8AC3E}">
        <p14:creationId xmlns:p14="http://schemas.microsoft.com/office/powerpoint/2010/main" val="36009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7380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vänster utan underrubrik - foto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1" y="205979"/>
            <a:ext cx="3936458"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1" y="1310641"/>
            <a:ext cx="3936460" cy="328398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bild 3"/>
          <p:cNvSpPr>
            <a:spLocks noGrp="1"/>
          </p:cNvSpPr>
          <p:nvPr>
            <p:ph type="pic" sz="quarter" idx="13"/>
          </p:nvPr>
        </p:nvSpPr>
        <p:spPr>
          <a:xfrm>
            <a:off x="4599460" y="-8036"/>
            <a:ext cx="4554386" cy="5151536"/>
          </a:xfrm>
        </p:spPr>
        <p:txBody>
          <a:bodyPr/>
          <a:lstStyle/>
          <a:p>
            <a:endParaRPr lang="sv-SE"/>
          </a:p>
        </p:txBody>
      </p:sp>
      <p:sp>
        <p:nvSpPr>
          <p:cNvPr id="7" name="Rektangel 2"/>
          <p:cNvSpPr/>
          <p:nvPr userDrawn="1"/>
        </p:nvSpPr>
        <p:spPr>
          <a:xfrm>
            <a:off x="4531737" y="1"/>
            <a:ext cx="67722" cy="515153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0657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höger med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645028"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645028"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291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vänster med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5" name="Platshållare för text 4"/>
          <p:cNvSpPr>
            <a:spLocks noGrp="1"/>
          </p:cNvSpPr>
          <p:nvPr>
            <p:ph type="body" sz="quarter" idx="3"/>
          </p:nvPr>
        </p:nvSpPr>
        <p:spPr>
          <a:xfrm>
            <a:off x="457202" y="1151335"/>
            <a:ext cx="4041775" cy="479822"/>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smtClean="0"/>
              <a:t>Klicka här för att ändra format på bakgrundstexten</a:t>
            </a:r>
          </a:p>
        </p:txBody>
      </p:sp>
      <p:sp>
        <p:nvSpPr>
          <p:cNvPr id="6" name="Platshållare för innehåll 5"/>
          <p:cNvSpPr>
            <a:spLocks noGrp="1"/>
          </p:cNvSpPr>
          <p:nvPr>
            <p:ph sz="quarter" idx="4"/>
          </p:nvPr>
        </p:nvSpPr>
        <p:spPr>
          <a:xfrm>
            <a:off x="457202" y="1631156"/>
            <a:ext cx="4041775" cy="2963466"/>
          </a:xfrm>
        </p:spPr>
        <p:txBody>
          <a:bodyPr>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10304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xt höger utan underrubrik - valfritt vänst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645028" y="1310641"/>
            <a:ext cx="4041775" cy="328398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23227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xt vänster utan underrubrik - valfritt höger ej utfall">
    <p:spTree>
      <p:nvGrpSpPr>
        <p:cNvPr id="1" name=""/>
        <p:cNvGrpSpPr/>
        <p:nvPr/>
      </p:nvGrpSpPr>
      <p:grpSpPr>
        <a:xfrm>
          <a:off x="0" y="0"/>
          <a:ext cx="0" cy="0"/>
          <a:chOff x="0" y="0"/>
          <a:chExt cx="0" cy="0"/>
        </a:xfrm>
      </p:grpSpPr>
      <p:sp>
        <p:nvSpPr>
          <p:cNvPr id="2" name="Rubrik 1"/>
          <p:cNvSpPr>
            <a:spLocks noGrp="1"/>
          </p:cNvSpPr>
          <p:nvPr>
            <p:ph type="title"/>
          </p:nvPr>
        </p:nvSpPr>
        <p:spPr>
          <a:xfrm>
            <a:off x="457202" y="205979"/>
            <a:ext cx="4041773" cy="857250"/>
          </a:xfrm>
        </p:spPr>
        <p:txBody>
          <a:bodyPr/>
          <a:lstStyle>
            <a:lvl1pPr algn="l">
              <a:defRPr baseline="0"/>
            </a:lvl1pPr>
          </a:lstStyle>
          <a:p>
            <a:endParaRPr lang="sv-SE" dirty="0"/>
          </a:p>
        </p:txBody>
      </p:sp>
      <p:sp>
        <p:nvSpPr>
          <p:cNvPr id="6" name="Platshållare för innehåll 5"/>
          <p:cNvSpPr>
            <a:spLocks noGrp="1"/>
          </p:cNvSpPr>
          <p:nvPr>
            <p:ph sz="quarter" idx="4"/>
          </p:nvPr>
        </p:nvSpPr>
        <p:spPr>
          <a:xfrm>
            <a:off x="457202" y="1300480"/>
            <a:ext cx="4041775" cy="3294142"/>
          </a:xfrm>
        </p:spPr>
        <p:txBody>
          <a:bodyPr anchor="ctr" anchorCtr="0">
            <a:normAutofit/>
          </a:bodyPr>
          <a:lstStyle>
            <a:lvl1pPr marL="179388" indent="-179388">
              <a:defRPr sz="1800"/>
            </a:lvl1pPr>
            <a:lvl2pPr>
              <a:defRPr sz="1600"/>
            </a:lvl2pPr>
            <a:lvl3pPr marL="1073150" indent="-158750">
              <a:defRPr sz="1400"/>
            </a:lvl3pPr>
            <a:lvl4pPr>
              <a:defRPr sz="1200"/>
            </a:lvl4pPr>
            <a:lvl5pPr>
              <a:defRPr sz="1200"/>
            </a:lvl5pPr>
            <a:lvl6pPr>
              <a:defRPr sz="1600"/>
            </a:lvl6pPr>
            <a:lvl7pPr>
              <a:defRPr sz="1600"/>
            </a:lvl7pPr>
            <a:lvl8pPr>
              <a:defRPr sz="1600"/>
            </a:lvl8pPr>
            <a:lvl9pPr>
              <a:defRPr sz="1600"/>
            </a:lvl9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02645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2400"/>
            </a:lvl1pPr>
          </a:lstStyle>
          <a:p>
            <a:r>
              <a:rPr lang="sv-SE" dirty="0" smtClean="0"/>
              <a:t>Klicka här för att ändra format</a:t>
            </a:r>
            <a:endParaRPr lang="sv-SE" dirty="0"/>
          </a:p>
        </p:txBody>
      </p:sp>
      <p:sp>
        <p:nvSpPr>
          <p:cNvPr id="3" name="Platshållare för innehåll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134292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1_Text höger utan underrubrik - foto vänster">
    <p:spTree>
      <p:nvGrpSpPr>
        <p:cNvPr id="1" name=""/>
        <p:cNvGrpSpPr/>
        <p:nvPr/>
      </p:nvGrpSpPr>
      <p:grpSpPr>
        <a:xfrm>
          <a:off x="0" y="0"/>
          <a:ext cx="0" cy="0"/>
          <a:chOff x="0" y="0"/>
          <a:chExt cx="0" cy="0"/>
        </a:xfrm>
      </p:grpSpPr>
      <p:sp>
        <p:nvSpPr>
          <p:cNvPr id="2" name="Rubrik 1"/>
          <p:cNvSpPr>
            <a:spLocks noGrp="1"/>
          </p:cNvSpPr>
          <p:nvPr>
            <p:ph type="title"/>
          </p:nvPr>
        </p:nvSpPr>
        <p:spPr>
          <a:xfrm>
            <a:off x="4645028" y="205979"/>
            <a:ext cx="4041773" cy="857250"/>
          </a:xfrm>
        </p:spPr>
        <p:txBody>
          <a:bodyPr/>
          <a:lstStyle>
            <a:lvl1pPr algn="l">
              <a:defRPr baseline="0"/>
            </a:lvl1pPr>
          </a:lstStyle>
          <a:p>
            <a:r>
              <a:rPr lang="sv-SE" smtClean="0"/>
              <a:t>Klicka här för att ändra format</a:t>
            </a:r>
            <a:endParaRPr lang="sv-SE" dirty="0"/>
          </a:p>
        </p:txBody>
      </p:sp>
      <p:sp>
        <p:nvSpPr>
          <p:cNvPr id="6" name="Platshållare för innehåll 5"/>
          <p:cNvSpPr>
            <a:spLocks noGrp="1"/>
          </p:cNvSpPr>
          <p:nvPr>
            <p:ph sz="quarter" idx="4"/>
          </p:nvPr>
        </p:nvSpPr>
        <p:spPr>
          <a:xfrm>
            <a:off x="4645028" y="1280160"/>
            <a:ext cx="4041775" cy="3314462"/>
          </a:xfrm>
        </p:spPr>
        <p:txBody>
          <a:bodyPr anchor="ctr" anchorCtr="0">
            <a:normAutofit/>
          </a:bodyPr>
          <a:lstStyle>
            <a:lvl1pPr marL="228600" indent="-228600">
              <a:spcAft>
                <a:spcPts val="600"/>
              </a:spcAft>
              <a:buClr>
                <a:schemeClr val="accent1"/>
              </a:buClr>
              <a:buFont typeface="Wingdings" charset="2"/>
              <a:buChar char="ü"/>
              <a:tabLst/>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bild 3"/>
          <p:cNvSpPr>
            <a:spLocks noGrp="1"/>
          </p:cNvSpPr>
          <p:nvPr>
            <p:ph type="pic" sz="quarter" idx="13"/>
          </p:nvPr>
        </p:nvSpPr>
        <p:spPr>
          <a:xfrm>
            <a:off x="-1" y="-8036"/>
            <a:ext cx="4531738" cy="5151536"/>
          </a:xfrm>
        </p:spPr>
        <p:txBody>
          <a:bodyPr/>
          <a:lstStyle/>
          <a:p>
            <a:r>
              <a:rPr lang="sv-SE" smtClean="0"/>
              <a:t>Dra bilden till platshållaren eller klicka på ikonen för att lägga till den</a:t>
            </a:r>
            <a:endParaRPr lang="sv-SE"/>
          </a:p>
        </p:txBody>
      </p:sp>
      <p:sp>
        <p:nvSpPr>
          <p:cNvPr id="7" name="TextBox 6"/>
          <p:cNvSpPr txBox="1"/>
          <p:nvPr/>
        </p:nvSpPr>
        <p:spPr>
          <a:xfrm>
            <a:off x="0" y="5252572"/>
            <a:ext cx="9144000" cy="646331"/>
          </a:xfrm>
          <a:prstGeom prst="rect">
            <a:avLst/>
          </a:prstGeom>
          <a:noFill/>
        </p:spPr>
        <p:txBody>
          <a:bodyPr wrap="square" rtlCol="0">
            <a:spAutoFit/>
          </a:bodyPr>
          <a:lstStyle/>
          <a:p>
            <a:r>
              <a:rPr lang="en-US" sz="1200" dirty="0" smtClean="0">
                <a:solidFill>
                  <a:schemeClr val="tx1"/>
                </a:solidFill>
              </a:rPr>
              <a:t>FOTO VÄ/TEXT</a:t>
            </a:r>
            <a:r>
              <a:rPr lang="en-US" sz="1200" baseline="0" dirty="0" smtClean="0">
                <a:solidFill>
                  <a:schemeClr val="tx1"/>
                </a:solidFill>
              </a:rPr>
              <a:t> HÖ UTAN UNDERRUBRIK</a:t>
            </a:r>
            <a:endParaRPr lang="en-US" sz="1200" dirty="0" smtClean="0">
              <a:solidFill>
                <a:schemeClr val="tx1"/>
              </a:solidFill>
            </a:endParaRPr>
          </a:p>
          <a:p>
            <a:r>
              <a:rPr lang="en-US" sz="1200" baseline="0" dirty="0" err="1" smtClean="0">
                <a:solidFill>
                  <a:schemeClr val="tx1"/>
                </a:solidFill>
              </a:rPr>
              <a:t>Bild</a:t>
            </a:r>
            <a:r>
              <a:rPr lang="en-US" sz="1200" baseline="0" dirty="0" smtClean="0">
                <a:solidFill>
                  <a:schemeClr val="tx1"/>
                </a:solidFill>
              </a:rPr>
              <a:t> </a:t>
            </a:r>
            <a:r>
              <a:rPr lang="en-US" sz="1200" baseline="0" dirty="0" err="1" smtClean="0">
                <a:solidFill>
                  <a:schemeClr val="tx1"/>
                </a:solidFill>
              </a:rPr>
              <a:t>för</a:t>
            </a:r>
            <a:r>
              <a:rPr lang="en-US" sz="1200" baseline="0" dirty="0" smtClean="0">
                <a:solidFill>
                  <a:schemeClr val="tx1"/>
                </a:solidFill>
              </a:rPr>
              <a:t> </a:t>
            </a:r>
            <a:r>
              <a:rPr lang="en-US" sz="1200" baseline="0" dirty="0" err="1" smtClean="0">
                <a:solidFill>
                  <a:schemeClr val="tx1"/>
                </a:solidFill>
              </a:rPr>
              <a:t>foto</a:t>
            </a:r>
            <a:r>
              <a:rPr lang="en-US" sz="1200" baseline="0" dirty="0" smtClean="0">
                <a:solidFill>
                  <a:schemeClr val="tx1"/>
                </a:solidFill>
              </a:rPr>
              <a:t> </a:t>
            </a:r>
            <a:r>
              <a:rPr lang="en-US" sz="1200" baseline="0" dirty="0" err="1" smtClean="0">
                <a:solidFill>
                  <a:schemeClr val="tx1"/>
                </a:solidFill>
              </a:rPr>
              <a:t>samt</a:t>
            </a:r>
            <a:r>
              <a:rPr lang="en-US" sz="1200" baseline="0" dirty="0" smtClean="0">
                <a:solidFill>
                  <a:schemeClr val="tx1"/>
                </a:solidFill>
              </a:rPr>
              <a:t> </a:t>
            </a:r>
            <a:r>
              <a:rPr lang="en-US" sz="1200" baseline="0" dirty="0" err="1" smtClean="0">
                <a:solidFill>
                  <a:schemeClr val="tx1"/>
                </a:solidFill>
              </a:rPr>
              <a:t>för</a:t>
            </a:r>
            <a:r>
              <a:rPr lang="en-US" sz="1200" baseline="0" dirty="0" smtClean="0">
                <a:solidFill>
                  <a:schemeClr val="tx1"/>
                </a:solidFill>
              </a:rPr>
              <a:t> </a:t>
            </a:r>
            <a:r>
              <a:rPr lang="en-US" sz="1200" baseline="0" dirty="0" err="1" smtClean="0">
                <a:solidFill>
                  <a:schemeClr val="tx1"/>
                </a:solidFill>
              </a:rPr>
              <a:t>mindre</a:t>
            </a:r>
            <a:r>
              <a:rPr lang="en-US" sz="1200" baseline="0" dirty="0" smtClean="0">
                <a:solidFill>
                  <a:schemeClr val="tx1"/>
                </a:solidFill>
              </a:rPr>
              <a:t> </a:t>
            </a:r>
            <a:r>
              <a:rPr lang="en-US" sz="1200" baseline="0" dirty="0" err="1" smtClean="0">
                <a:solidFill>
                  <a:schemeClr val="tx1"/>
                </a:solidFill>
              </a:rPr>
              <a:t>textmängd</a:t>
            </a:r>
            <a:r>
              <a:rPr lang="en-US" sz="1200" baseline="0" dirty="0" smtClean="0">
                <a:solidFill>
                  <a:schemeClr val="tx1"/>
                </a:solidFill>
              </a:rPr>
              <a:t>. </a:t>
            </a:r>
            <a:r>
              <a:rPr lang="en-US" sz="1200" baseline="0" dirty="0" err="1" smtClean="0">
                <a:solidFill>
                  <a:schemeClr val="tx1"/>
                </a:solidFill>
              </a:rPr>
              <a:t>Rubrik</a:t>
            </a:r>
            <a:r>
              <a:rPr lang="en-US" sz="1200" baseline="0" dirty="0" smtClean="0">
                <a:solidFill>
                  <a:schemeClr val="tx1"/>
                </a:solidFill>
              </a:rPr>
              <a:t> </a:t>
            </a:r>
            <a:r>
              <a:rPr lang="en-US" sz="1200" baseline="0" dirty="0" err="1" smtClean="0">
                <a:solidFill>
                  <a:schemeClr val="tx1"/>
                </a:solidFill>
              </a:rPr>
              <a:t>och</a:t>
            </a:r>
            <a:r>
              <a:rPr lang="en-US" sz="1200" baseline="0" dirty="0" smtClean="0">
                <a:solidFill>
                  <a:schemeClr val="tx1"/>
                </a:solidFill>
              </a:rPr>
              <a:t> </a:t>
            </a:r>
            <a:r>
              <a:rPr lang="en-US" sz="1200" baseline="0" dirty="0" err="1" smtClean="0">
                <a:solidFill>
                  <a:schemeClr val="tx1"/>
                </a:solidFill>
              </a:rPr>
              <a:t>textinnehåll</a:t>
            </a:r>
            <a:r>
              <a:rPr lang="en-US" sz="1200" baseline="0" dirty="0" smtClean="0">
                <a:solidFill>
                  <a:schemeClr val="tx1"/>
                </a:solidFill>
              </a:rPr>
              <a:t>. Text </a:t>
            </a:r>
            <a:r>
              <a:rPr lang="en-US" sz="1200" baseline="0" dirty="0" err="1" smtClean="0">
                <a:solidFill>
                  <a:schemeClr val="tx1"/>
                </a:solidFill>
              </a:rPr>
              <a:t>börjar</a:t>
            </a:r>
            <a:r>
              <a:rPr lang="en-US" sz="1200" baseline="0" dirty="0" smtClean="0">
                <a:solidFill>
                  <a:schemeClr val="tx1"/>
                </a:solidFill>
              </a:rPr>
              <a:t> </a:t>
            </a:r>
            <a:r>
              <a:rPr lang="en-US" sz="1200" baseline="0" dirty="0" err="1" smtClean="0">
                <a:solidFill>
                  <a:schemeClr val="tx1"/>
                </a:solidFill>
              </a:rPr>
              <a:t>centrerat</a:t>
            </a:r>
            <a:r>
              <a:rPr lang="en-US" sz="1200" baseline="0" dirty="0" smtClean="0">
                <a:solidFill>
                  <a:schemeClr val="tx1"/>
                </a:solidFill>
              </a:rPr>
              <a:t> </a:t>
            </a:r>
            <a:r>
              <a:rPr lang="en-US" sz="1200" baseline="0" dirty="0" err="1" smtClean="0">
                <a:solidFill>
                  <a:schemeClr val="tx1"/>
                </a:solidFill>
              </a:rPr>
              <a:t>i</a:t>
            </a:r>
            <a:r>
              <a:rPr lang="en-US" sz="1200" baseline="0" dirty="0" smtClean="0">
                <a:solidFill>
                  <a:schemeClr val="tx1"/>
                </a:solidFill>
              </a:rPr>
              <a:t> </a:t>
            </a:r>
            <a:r>
              <a:rPr lang="en-US" sz="1200" baseline="0" dirty="0" err="1" smtClean="0">
                <a:solidFill>
                  <a:schemeClr val="tx1"/>
                </a:solidFill>
              </a:rPr>
              <a:t>höjdled</a:t>
            </a:r>
            <a:r>
              <a:rPr lang="en-US" sz="1200" baseline="0" dirty="0" smtClean="0">
                <a:solidFill>
                  <a:schemeClr val="tx1"/>
                </a:solidFill>
              </a:rPr>
              <a:t> </a:t>
            </a:r>
            <a:r>
              <a:rPr lang="en-US" sz="1200" baseline="0" dirty="0" err="1" smtClean="0">
                <a:solidFill>
                  <a:schemeClr val="tx1"/>
                </a:solidFill>
              </a:rPr>
              <a:t>på</a:t>
            </a:r>
            <a:r>
              <a:rPr lang="en-US" sz="1200" baseline="0" dirty="0" smtClean="0">
                <a:solidFill>
                  <a:schemeClr val="tx1"/>
                </a:solidFill>
              </a:rPr>
              <a:t> </a:t>
            </a:r>
            <a:r>
              <a:rPr lang="en-US" sz="1200" baseline="0" dirty="0" err="1" smtClean="0">
                <a:solidFill>
                  <a:schemeClr val="tx1"/>
                </a:solidFill>
              </a:rPr>
              <a:t>sidan</a:t>
            </a:r>
            <a:r>
              <a:rPr lang="en-US" sz="1200" baseline="0" dirty="0" smtClean="0">
                <a:solidFill>
                  <a:schemeClr val="tx1"/>
                </a:solidFill>
              </a:rPr>
              <a:t>. </a:t>
            </a:r>
            <a:r>
              <a:rPr lang="en-US" sz="1200" baseline="0" dirty="0" err="1" smtClean="0">
                <a:solidFill>
                  <a:schemeClr val="tx1"/>
                </a:solidFill>
              </a:rPr>
              <a:t>Lämpligt</a:t>
            </a:r>
            <a:r>
              <a:rPr lang="en-US" sz="1200" baseline="0" dirty="0" smtClean="0">
                <a:solidFill>
                  <a:schemeClr val="tx1"/>
                </a:solidFill>
              </a:rPr>
              <a:t> </a:t>
            </a:r>
            <a:r>
              <a:rPr lang="en-US" sz="1200" baseline="0" dirty="0" err="1" smtClean="0">
                <a:solidFill>
                  <a:schemeClr val="tx1"/>
                </a:solidFill>
              </a:rPr>
              <a:t>för</a:t>
            </a:r>
            <a:r>
              <a:rPr lang="en-US" sz="1200" baseline="0" dirty="0" smtClean="0">
                <a:solidFill>
                  <a:schemeClr val="tx1"/>
                </a:solidFill>
              </a:rPr>
              <a:t> lite text.</a:t>
            </a:r>
          </a:p>
          <a:p>
            <a:r>
              <a:rPr lang="en-US" sz="1200" baseline="0" dirty="0" err="1" smtClean="0">
                <a:solidFill>
                  <a:schemeClr val="tx1"/>
                </a:solidFill>
              </a:rPr>
              <a:t>Färdiga</a:t>
            </a:r>
            <a:r>
              <a:rPr lang="en-US" sz="1200" baseline="0" dirty="0" smtClean="0">
                <a:solidFill>
                  <a:schemeClr val="tx1"/>
                </a:solidFill>
              </a:rPr>
              <a:t> </a:t>
            </a:r>
            <a:r>
              <a:rPr lang="en-US" sz="1200" baseline="0" dirty="0" err="1" smtClean="0">
                <a:solidFill>
                  <a:schemeClr val="tx1"/>
                </a:solidFill>
              </a:rPr>
              <a:t>foton</a:t>
            </a:r>
            <a:r>
              <a:rPr lang="en-US" sz="1200" baseline="0" dirty="0" smtClean="0">
                <a:solidFill>
                  <a:schemeClr val="tx1"/>
                </a:solidFill>
              </a:rPr>
              <a:t> </a:t>
            </a:r>
            <a:r>
              <a:rPr lang="en-US" sz="1200" baseline="0" dirty="0" err="1" smtClean="0">
                <a:solidFill>
                  <a:schemeClr val="tx1"/>
                </a:solidFill>
              </a:rPr>
              <a:t>för</a:t>
            </a:r>
            <a:r>
              <a:rPr lang="en-US" sz="1200" baseline="0" dirty="0" smtClean="0">
                <a:solidFill>
                  <a:schemeClr val="tx1"/>
                </a:solidFill>
              </a:rPr>
              <a:t> </a:t>
            </a:r>
            <a:r>
              <a:rPr lang="en-US" sz="1200" baseline="0" dirty="0" err="1" smtClean="0">
                <a:solidFill>
                  <a:schemeClr val="tx1"/>
                </a:solidFill>
              </a:rPr>
              <a:t>halvsidesformat</a:t>
            </a:r>
            <a:r>
              <a:rPr lang="en-US" sz="1200" baseline="0" dirty="0" smtClean="0">
                <a:solidFill>
                  <a:schemeClr val="tx1"/>
                </a:solidFill>
              </a:rPr>
              <a:t> </a:t>
            </a:r>
            <a:r>
              <a:rPr lang="en-US" sz="1200" baseline="0" dirty="0" err="1" smtClean="0">
                <a:solidFill>
                  <a:schemeClr val="tx1"/>
                </a:solidFill>
              </a:rPr>
              <a:t>finns</a:t>
            </a:r>
            <a:r>
              <a:rPr lang="en-US" sz="1200" baseline="0" dirty="0" smtClean="0">
                <a:solidFill>
                  <a:schemeClr val="tx1"/>
                </a:solidFill>
              </a:rPr>
              <a:t> </a:t>
            </a:r>
            <a:r>
              <a:rPr lang="en-US" sz="1200" baseline="0" dirty="0" err="1" smtClean="0">
                <a:solidFill>
                  <a:schemeClr val="tx1"/>
                </a:solidFill>
              </a:rPr>
              <a:t>att</a:t>
            </a:r>
            <a:r>
              <a:rPr lang="en-US" sz="1200" baseline="0" dirty="0" smtClean="0">
                <a:solidFill>
                  <a:schemeClr val="tx1"/>
                </a:solidFill>
              </a:rPr>
              <a:t> </a:t>
            </a:r>
            <a:r>
              <a:rPr lang="en-US" sz="1200" baseline="0" dirty="0" err="1" smtClean="0">
                <a:solidFill>
                  <a:schemeClr val="tx1"/>
                </a:solidFill>
              </a:rPr>
              <a:t>finna</a:t>
            </a:r>
            <a:r>
              <a:rPr lang="en-US" sz="1200" baseline="0" dirty="0" smtClean="0">
                <a:solidFill>
                  <a:schemeClr val="tx1"/>
                </a:solidFill>
              </a:rPr>
              <a:t> </a:t>
            </a:r>
            <a:r>
              <a:rPr lang="en-US" sz="1200" baseline="0" dirty="0" err="1" smtClean="0">
                <a:solidFill>
                  <a:schemeClr val="tx1"/>
                </a:solidFill>
              </a:rPr>
              <a:t>i</a:t>
            </a:r>
            <a:r>
              <a:rPr lang="en-US" sz="1200" baseline="0" dirty="0" smtClean="0">
                <a:solidFill>
                  <a:schemeClr val="tx1"/>
                </a:solidFill>
              </a:rPr>
              <a:t> </a:t>
            </a:r>
            <a:r>
              <a:rPr lang="en-US" sz="1200" baseline="0" dirty="0" err="1" smtClean="0">
                <a:solidFill>
                  <a:schemeClr val="tx1"/>
                </a:solidFill>
              </a:rPr>
              <a:t>bildbanken</a:t>
            </a:r>
            <a:r>
              <a:rPr lang="en-US" sz="1200" baseline="0" dirty="0" smtClean="0">
                <a:solidFill>
                  <a:schemeClr val="tx1"/>
                </a:solidFill>
              </a:rPr>
              <a:t>. </a:t>
            </a:r>
            <a:r>
              <a:rPr lang="en-US" sz="1200" baseline="0" dirty="0" err="1" smtClean="0">
                <a:solidFill>
                  <a:schemeClr val="tx1"/>
                </a:solidFill>
              </a:rPr>
              <a:t>Tänk</a:t>
            </a:r>
            <a:r>
              <a:rPr lang="en-US" sz="1200" baseline="0" dirty="0" smtClean="0">
                <a:solidFill>
                  <a:schemeClr val="tx1"/>
                </a:solidFill>
              </a:rPr>
              <a:t> </a:t>
            </a:r>
            <a:r>
              <a:rPr lang="en-US" sz="1200" baseline="0" dirty="0" err="1" smtClean="0">
                <a:solidFill>
                  <a:schemeClr val="tx1"/>
                </a:solidFill>
              </a:rPr>
              <a:t>på</a:t>
            </a:r>
            <a:r>
              <a:rPr lang="en-US" sz="1200" baseline="0" dirty="0" smtClean="0">
                <a:solidFill>
                  <a:schemeClr val="tx1"/>
                </a:solidFill>
              </a:rPr>
              <a:t> </a:t>
            </a:r>
            <a:r>
              <a:rPr lang="en-US" sz="1200" baseline="0" dirty="0" err="1" smtClean="0">
                <a:solidFill>
                  <a:schemeClr val="tx1"/>
                </a:solidFill>
              </a:rPr>
              <a:t>att</a:t>
            </a:r>
            <a:r>
              <a:rPr lang="en-US" sz="1200" baseline="0" dirty="0" smtClean="0">
                <a:solidFill>
                  <a:schemeClr val="tx1"/>
                </a:solidFill>
              </a:rPr>
              <a:t> </a:t>
            </a:r>
            <a:r>
              <a:rPr lang="en-US" sz="1200" baseline="0" dirty="0" err="1" smtClean="0">
                <a:solidFill>
                  <a:schemeClr val="tx1"/>
                </a:solidFill>
              </a:rPr>
              <a:t>inte</a:t>
            </a:r>
            <a:r>
              <a:rPr lang="en-US" sz="1200" baseline="0" dirty="0" smtClean="0">
                <a:solidFill>
                  <a:schemeClr val="tx1"/>
                </a:solidFill>
              </a:rPr>
              <a:t> </a:t>
            </a:r>
            <a:r>
              <a:rPr lang="en-US" sz="1200" baseline="0" dirty="0" err="1" smtClean="0">
                <a:solidFill>
                  <a:schemeClr val="tx1"/>
                </a:solidFill>
              </a:rPr>
              <a:t>använda</a:t>
            </a:r>
            <a:r>
              <a:rPr lang="en-US" sz="1200" baseline="0" dirty="0" smtClean="0">
                <a:solidFill>
                  <a:schemeClr val="tx1"/>
                </a:solidFill>
              </a:rPr>
              <a:t> </a:t>
            </a:r>
            <a:r>
              <a:rPr lang="en-US" sz="1200" baseline="0" dirty="0" err="1" smtClean="0">
                <a:solidFill>
                  <a:schemeClr val="tx1"/>
                </a:solidFill>
              </a:rPr>
              <a:t>bilder</a:t>
            </a:r>
            <a:r>
              <a:rPr lang="en-US" sz="1200" baseline="0" dirty="0" smtClean="0">
                <a:solidFill>
                  <a:schemeClr val="tx1"/>
                </a:solidFill>
              </a:rPr>
              <a:t> </a:t>
            </a:r>
            <a:r>
              <a:rPr lang="en-US" sz="1200" baseline="0" dirty="0" err="1" smtClean="0">
                <a:solidFill>
                  <a:schemeClr val="tx1"/>
                </a:solidFill>
              </a:rPr>
              <a:t>från</a:t>
            </a:r>
            <a:r>
              <a:rPr lang="en-US" sz="1200" baseline="0" dirty="0" smtClean="0">
                <a:solidFill>
                  <a:schemeClr val="tx1"/>
                </a:solidFill>
              </a:rPr>
              <a:t> </a:t>
            </a:r>
            <a:r>
              <a:rPr lang="en-US" sz="1200" baseline="0" dirty="0" err="1" smtClean="0">
                <a:solidFill>
                  <a:schemeClr val="tx1"/>
                </a:solidFill>
              </a:rPr>
              <a:t>nätet</a:t>
            </a:r>
            <a:r>
              <a:rPr lang="en-US" sz="1200" baseline="0" dirty="0" smtClean="0">
                <a:solidFill>
                  <a:schemeClr val="tx1"/>
                </a:solidFill>
              </a:rPr>
              <a:t> </a:t>
            </a:r>
            <a:r>
              <a:rPr lang="en-US" sz="1200" baseline="0" dirty="0" err="1" smtClean="0">
                <a:solidFill>
                  <a:schemeClr val="tx1"/>
                </a:solidFill>
              </a:rPr>
              <a:t>pga</a:t>
            </a:r>
            <a:r>
              <a:rPr lang="en-US" sz="1200" baseline="0" dirty="0" smtClean="0">
                <a:solidFill>
                  <a:schemeClr val="tx1"/>
                </a:solidFill>
              </a:rPr>
              <a:t> </a:t>
            </a:r>
            <a:r>
              <a:rPr lang="en-US" sz="1200" baseline="0" dirty="0" err="1" smtClean="0">
                <a:solidFill>
                  <a:schemeClr val="tx1"/>
                </a:solidFill>
              </a:rPr>
              <a:t>rättigheterna</a:t>
            </a:r>
            <a:r>
              <a:rPr lang="en-US" sz="1200" baseline="0" dirty="0" smtClean="0">
                <a:solidFill>
                  <a:schemeClr val="tx1"/>
                </a:solidFill>
              </a:rPr>
              <a:t>.</a:t>
            </a:r>
          </a:p>
        </p:txBody>
      </p:sp>
      <p:sp>
        <p:nvSpPr>
          <p:cNvPr id="3" name="Platshållare för bildnummer 2"/>
          <p:cNvSpPr>
            <a:spLocks noGrp="1"/>
          </p:cNvSpPr>
          <p:nvPr>
            <p:ph type="sldNum" sz="quarter" idx="14"/>
          </p:nvPr>
        </p:nvSpPr>
        <p:spPr>
          <a:xfrm>
            <a:off x="6895843" y="4861675"/>
            <a:ext cx="2057400" cy="274637"/>
          </a:xfrm>
          <a:prstGeom prst="rect">
            <a:avLst/>
          </a:prstGeom>
        </p:spPr>
        <p:txBody>
          <a:bodyPr/>
          <a:lstStyle/>
          <a:p>
            <a:fld id="{32DC4A6D-1F8B-C348-B096-D456F54778F1}" type="slidenum">
              <a:rPr lang="sv-SE" smtClean="0"/>
              <a:pPr/>
              <a:t>‹#›</a:t>
            </a:fld>
            <a:endParaRPr lang="sv-SE" dirty="0"/>
          </a:p>
        </p:txBody>
      </p:sp>
      <p:sp>
        <p:nvSpPr>
          <p:cNvPr id="8" name="Rektangel 2"/>
          <p:cNvSpPr/>
          <p:nvPr/>
        </p:nvSpPr>
        <p:spPr>
          <a:xfrm>
            <a:off x="4534093" y="1"/>
            <a:ext cx="67722" cy="5151536"/>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3950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Utan rubrik - diagram, scheman, tidslinje etc">
    <p:spTree>
      <p:nvGrpSpPr>
        <p:cNvPr id="1" name=""/>
        <p:cNvGrpSpPr/>
        <p:nvPr/>
      </p:nvGrpSpPr>
      <p:grpSpPr>
        <a:xfrm>
          <a:off x="0" y="0"/>
          <a:ext cx="0" cy="0"/>
          <a:chOff x="0" y="0"/>
          <a:chExt cx="0" cy="0"/>
        </a:xfrm>
      </p:grpSpPr>
      <p:sp>
        <p:nvSpPr>
          <p:cNvPr id="3" name="TextBox 2"/>
          <p:cNvSpPr txBox="1"/>
          <p:nvPr userDrawn="1"/>
        </p:nvSpPr>
        <p:spPr>
          <a:xfrm>
            <a:off x="0" y="5252573"/>
            <a:ext cx="9144000" cy="461665"/>
          </a:xfrm>
          <a:prstGeom prst="rect">
            <a:avLst/>
          </a:prstGeom>
          <a:noFill/>
        </p:spPr>
        <p:txBody>
          <a:bodyPr wrap="square" rtlCol="0">
            <a:spAutoFit/>
          </a:bodyPr>
          <a:lstStyle/>
          <a:p>
            <a:r>
              <a:rPr lang="en-US" sz="1200" dirty="0" smtClean="0">
                <a:solidFill>
                  <a:schemeClr val="bg1"/>
                </a:solidFill>
              </a:rPr>
              <a:t>TOM/DIAGRAM/SCHEMA/ANNAT</a:t>
            </a:r>
          </a:p>
          <a:p>
            <a:r>
              <a:rPr lang="en-US" sz="1200" baseline="0" dirty="0" err="1" smtClean="0">
                <a:solidFill>
                  <a:schemeClr val="bg1"/>
                </a:solidFill>
              </a:rPr>
              <a:t>Bild</a:t>
            </a:r>
            <a:r>
              <a:rPr lang="en-US" sz="1200" baseline="0" dirty="0" smtClean="0">
                <a:solidFill>
                  <a:schemeClr val="bg1"/>
                </a:solidFill>
              </a:rPr>
              <a:t> </a:t>
            </a:r>
            <a:r>
              <a:rPr lang="en-US" sz="1200" baseline="0" dirty="0" err="1" smtClean="0">
                <a:solidFill>
                  <a:schemeClr val="bg1"/>
                </a:solidFill>
              </a:rPr>
              <a:t>för</a:t>
            </a:r>
            <a:r>
              <a:rPr lang="en-US" sz="1200" baseline="0" dirty="0" smtClean="0">
                <a:solidFill>
                  <a:schemeClr val="bg1"/>
                </a:solidFill>
              </a:rPr>
              <a:t> diagram, </a:t>
            </a:r>
            <a:r>
              <a:rPr lang="en-US" sz="1200" baseline="0" dirty="0" err="1" smtClean="0">
                <a:solidFill>
                  <a:schemeClr val="bg1"/>
                </a:solidFill>
              </a:rPr>
              <a:t>organisationsscheman</a:t>
            </a:r>
            <a:r>
              <a:rPr lang="en-US" sz="1200" baseline="0" dirty="0" smtClean="0">
                <a:solidFill>
                  <a:schemeClr val="bg1"/>
                </a:solidFill>
              </a:rPr>
              <a:t>, </a:t>
            </a:r>
            <a:r>
              <a:rPr lang="en-US" sz="1200" baseline="0" dirty="0" err="1" smtClean="0">
                <a:solidFill>
                  <a:schemeClr val="bg1"/>
                </a:solidFill>
              </a:rPr>
              <a:t>illustrationer</a:t>
            </a:r>
            <a:r>
              <a:rPr lang="en-US" sz="1200" baseline="0" dirty="0" smtClean="0">
                <a:solidFill>
                  <a:schemeClr val="bg1"/>
                </a:solidFill>
              </a:rPr>
              <a:t>, </a:t>
            </a:r>
            <a:r>
              <a:rPr lang="en-US" sz="1200" baseline="0" dirty="0" err="1" smtClean="0">
                <a:solidFill>
                  <a:schemeClr val="bg1"/>
                </a:solidFill>
              </a:rPr>
              <a:t>tidslinjer</a:t>
            </a:r>
            <a:r>
              <a:rPr lang="en-US" sz="1200" baseline="0" dirty="0" smtClean="0">
                <a:solidFill>
                  <a:schemeClr val="bg1"/>
                </a:solidFill>
              </a:rPr>
              <a:t> etc. </a:t>
            </a:r>
            <a:r>
              <a:rPr lang="en-US" sz="1200" baseline="0" dirty="0" err="1" smtClean="0">
                <a:solidFill>
                  <a:schemeClr val="bg1"/>
                </a:solidFill>
              </a:rPr>
              <a:t>Inget</a:t>
            </a:r>
            <a:r>
              <a:rPr lang="en-US" sz="1200" baseline="0" dirty="0" smtClean="0">
                <a:solidFill>
                  <a:schemeClr val="bg1"/>
                </a:solidFill>
              </a:rPr>
              <a:t> </a:t>
            </a:r>
            <a:r>
              <a:rPr lang="en-US" sz="1200" baseline="0" dirty="0" err="1" smtClean="0">
                <a:solidFill>
                  <a:schemeClr val="bg1"/>
                </a:solidFill>
              </a:rPr>
              <a:t>utfallande</a:t>
            </a:r>
            <a:r>
              <a:rPr lang="en-US" sz="1200" baseline="0" dirty="0" smtClean="0">
                <a:solidFill>
                  <a:schemeClr val="bg1"/>
                </a:solidFill>
              </a:rPr>
              <a:t> </a:t>
            </a:r>
            <a:r>
              <a:rPr lang="en-US" sz="1200" baseline="0" dirty="0" err="1" smtClean="0">
                <a:solidFill>
                  <a:schemeClr val="bg1"/>
                </a:solidFill>
              </a:rPr>
              <a:t>på</a:t>
            </a:r>
            <a:r>
              <a:rPr lang="en-US" sz="1200" baseline="0" dirty="0" smtClean="0">
                <a:solidFill>
                  <a:schemeClr val="bg1"/>
                </a:solidFill>
              </a:rPr>
              <a:t> </a:t>
            </a:r>
            <a:r>
              <a:rPr lang="en-US" sz="1200" baseline="0" dirty="0" err="1" smtClean="0">
                <a:solidFill>
                  <a:schemeClr val="bg1"/>
                </a:solidFill>
              </a:rPr>
              <a:t>dessa</a:t>
            </a:r>
            <a:r>
              <a:rPr lang="en-US" sz="1200" baseline="0" dirty="0" smtClean="0">
                <a:solidFill>
                  <a:schemeClr val="bg1"/>
                </a:solidFill>
              </a:rPr>
              <a:t>. </a:t>
            </a:r>
            <a:r>
              <a:rPr lang="en-US" sz="1200" baseline="0" dirty="0" err="1" smtClean="0">
                <a:solidFill>
                  <a:schemeClr val="bg1"/>
                </a:solidFill>
              </a:rPr>
              <a:t>Utan</a:t>
            </a:r>
            <a:r>
              <a:rPr lang="en-US" sz="1200" baseline="0" dirty="0" smtClean="0">
                <a:solidFill>
                  <a:schemeClr val="bg1"/>
                </a:solidFill>
              </a:rPr>
              <a:t> </a:t>
            </a:r>
            <a:r>
              <a:rPr lang="en-US" sz="1200" baseline="0" dirty="0" err="1" smtClean="0">
                <a:solidFill>
                  <a:schemeClr val="bg1"/>
                </a:solidFill>
              </a:rPr>
              <a:t>rubrik</a:t>
            </a:r>
            <a:r>
              <a:rPr lang="en-US" sz="1200" baseline="0" dirty="0" smtClean="0">
                <a:solidFill>
                  <a:schemeClr val="bg1"/>
                </a:solidFill>
              </a:rPr>
              <a:t>.</a:t>
            </a:r>
          </a:p>
        </p:txBody>
      </p:sp>
    </p:spTree>
    <p:extLst>
      <p:ext uri="{BB962C8B-B14F-4D97-AF65-F5344CB8AC3E}">
        <p14:creationId xmlns:p14="http://schemas.microsoft.com/office/powerpoint/2010/main" val="131473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Endast rubrik - diagram, schema, tidslinje etc">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Click to edit Master title style</a:t>
            </a:r>
            <a:endParaRPr lang="sv-SE"/>
          </a:p>
        </p:txBody>
      </p:sp>
      <p:sp>
        <p:nvSpPr>
          <p:cNvPr id="4" name="TextBox 3"/>
          <p:cNvSpPr txBox="1"/>
          <p:nvPr userDrawn="1"/>
        </p:nvSpPr>
        <p:spPr>
          <a:xfrm>
            <a:off x="0" y="5252573"/>
            <a:ext cx="9144000" cy="461665"/>
          </a:xfrm>
          <a:prstGeom prst="rect">
            <a:avLst/>
          </a:prstGeom>
          <a:noFill/>
        </p:spPr>
        <p:txBody>
          <a:bodyPr wrap="square" rtlCol="0">
            <a:spAutoFit/>
          </a:bodyPr>
          <a:lstStyle/>
          <a:p>
            <a:r>
              <a:rPr lang="en-US" sz="1200" dirty="0" smtClean="0">
                <a:solidFill>
                  <a:schemeClr val="bg1"/>
                </a:solidFill>
              </a:rPr>
              <a:t>RUBRIK/DIAGRAM/SCHEMA/ANNAT</a:t>
            </a:r>
          </a:p>
          <a:p>
            <a:r>
              <a:rPr lang="en-US" sz="1200" baseline="0" dirty="0" err="1" smtClean="0">
                <a:solidFill>
                  <a:schemeClr val="bg1"/>
                </a:solidFill>
              </a:rPr>
              <a:t>Bild</a:t>
            </a:r>
            <a:r>
              <a:rPr lang="en-US" sz="1200" baseline="0" dirty="0" smtClean="0">
                <a:solidFill>
                  <a:schemeClr val="bg1"/>
                </a:solidFill>
              </a:rPr>
              <a:t> </a:t>
            </a:r>
            <a:r>
              <a:rPr lang="en-US" sz="1200" baseline="0" dirty="0" err="1" smtClean="0">
                <a:solidFill>
                  <a:schemeClr val="bg1"/>
                </a:solidFill>
              </a:rPr>
              <a:t>för</a:t>
            </a:r>
            <a:r>
              <a:rPr lang="en-US" sz="1200" baseline="0" dirty="0" smtClean="0">
                <a:solidFill>
                  <a:schemeClr val="bg1"/>
                </a:solidFill>
              </a:rPr>
              <a:t> diagram, </a:t>
            </a:r>
            <a:r>
              <a:rPr lang="en-US" sz="1200" baseline="0" dirty="0" err="1" smtClean="0">
                <a:solidFill>
                  <a:schemeClr val="bg1"/>
                </a:solidFill>
              </a:rPr>
              <a:t>organisationsscheman</a:t>
            </a:r>
            <a:r>
              <a:rPr lang="en-US" sz="1200" baseline="0" dirty="0" smtClean="0">
                <a:solidFill>
                  <a:schemeClr val="bg1"/>
                </a:solidFill>
              </a:rPr>
              <a:t>, </a:t>
            </a:r>
            <a:r>
              <a:rPr lang="en-US" sz="1200" baseline="0" dirty="0" err="1" smtClean="0">
                <a:solidFill>
                  <a:schemeClr val="bg1"/>
                </a:solidFill>
              </a:rPr>
              <a:t>illustrationer</a:t>
            </a:r>
            <a:r>
              <a:rPr lang="en-US" sz="1200" baseline="0" dirty="0" smtClean="0">
                <a:solidFill>
                  <a:schemeClr val="bg1"/>
                </a:solidFill>
              </a:rPr>
              <a:t>, </a:t>
            </a:r>
            <a:r>
              <a:rPr lang="en-US" sz="1200" baseline="0" dirty="0" err="1" smtClean="0">
                <a:solidFill>
                  <a:schemeClr val="bg1"/>
                </a:solidFill>
              </a:rPr>
              <a:t>tidslinjer</a:t>
            </a:r>
            <a:r>
              <a:rPr lang="en-US" sz="1200" baseline="0" dirty="0" smtClean="0">
                <a:solidFill>
                  <a:schemeClr val="bg1"/>
                </a:solidFill>
              </a:rPr>
              <a:t> etc. </a:t>
            </a:r>
            <a:r>
              <a:rPr lang="en-US" sz="1200" baseline="0" dirty="0" err="1" smtClean="0">
                <a:solidFill>
                  <a:schemeClr val="bg1"/>
                </a:solidFill>
              </a:rPr>
              <a:t>Inget</a:t>
            </a:r>
            <a:r>
              <a:rPr lang="en-US" sz="1200" baseline="0" dirty="0" smtClean="0">
                <a:solidFill>
                  <a:schemeClr val="bg1"/>
                </a:solidFill>
              </a:rPr>
              <a:t> </a:t>
            </a:r>
            <a:r>
              <a:rPr lang="en-US" sz="1200" baseline="0" dirty="0" err="1" smtClean="0">
                <a:solidFill>
                  <a:schemeClr val="bg1"/>
                </a:solidFill>
              </a:rPr>
              <a:t>utfallande</a:t>
            </a:r>
            <a:r>
              <a:rPr lang="en-US" sz="1200" baseline="0" dirty="0" smtClean="0">
                <a:solidFill>
                  <a:schemeClr val="bg1"/>
                </a:solidFill>
              </a:rPr>
              <a:t> </a:t>
            </a:r>
            <a:r>
              <a:rPr lang="en-US" sz="1200" baseline="0" dirty="0" err="1" smtClean="0">
                <a:solidFill>
                  <a:schemeClr val="bg1"/>
                </a:solidFill>
              </a:rPr>
              <a:t>på</a:t>
            </a:r>
            <a:r>
              <a:rPr lang="en-US" sz="1200" baseline="0" dirty="0" smtClean="0">
                <a:solidFill>
                  <a:schemeClr val="bg1"/>
                </a:solidFill>
              </a:rPr>
              <a:t> </a:t>
            </a:r>
            <a:r>
              <a:rPr lang="en-US" sz="1200" baseline="0" dirty="0" err="1" smtClean="0">
                <a:solidFill>
                  <a:schemeClr val="bg1"/>
                </a:solidFill>
              </a:rPr>
              <a:t>dessa</a:t>
            </a:r>
            <a:r>
              <a:rPr lang="en-US" sz="1200" baseline="0" dirty="0" smtClean="0">
                <a:solidFill>
                  <a:schemeClr val="bg1"/>
                </a:solidFill>
              </a:rPr>
              <a:t>. Med </a:t>
            </a:r>
            <a:r>
              <a:rPr lang="en-US" sz="1200" baseline="0" dirty="0" err="1" smtClean="0">
                <a:solidFill>
                  <a:schemeClr val="bg1"/>
                </a:solidFill>
              </a:rPr>
              <a:t>rubrik</a:t>
            </a:r>
            <a:r>
              <a:rPr lang="en-US" sz="1200" baseline="0" dirty="0" smtClean="0">
                <a:solidFill>
                  <a:schemeClr val="bg1"/>
                </a:solidFill>
              </a:rPr>
              <a:t>.</a:t>
            </a:r>
          </a:p>
        </p:txBody>
      </p:sp>
    </p:spTree>
    <p:extLst>
      <p:ext uri="{BB962C8B-B14F-4D97-AF65-F5344CB8AC3E}">
        <p14:creationId xmlns:p14="http://schemas.microsoft.com/office/powerpoint/2010/main" val="252515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image" Target="../media/image1.png"/><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image" Target="../media/image1.png"/><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theme" Target="../theme/theme5.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image" Target="../media/image21.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theme" Target="../theme/theme6.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image" Target="../media/image21.png"/><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4" descr="LFV_LOGO_ORANGE_rgb_smal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96073" y="187562"/>
            <a:ext cx="553308" cy="255588"/>
          </a:xfrm>
          <a:prstGeom prst="rect">
            <a:avLst/>
          </a:prstGeom>
        </p:spPr>
      </p:pic>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 </a:t>
            </a:r>
            <a:r>
              <a:rPr lang="en-US" dirty="0" err="1" smtClean="0"/>
              <a:t>på</a:t>
            </a:r>
            <a:r>
              <a:rPr lang="en-US" dirty="0" smtClean="0"/>
              <a:t> </a:t>
            </a:r>
            <a:r>
              <a:rPr lang="en-US" dirty="0" err="1" smtClean="0"/>
              <a:t>bakgrundstexten</a:t>
            </a:r>
            <a:endParaRPr lang="en-US" dirty="0" smtClean="0"/>
          </a:p>
          <a:p>
            <a:pPr lvl="1"/>
            <a:r>
              <a:rPr lang="en-US" dirty="0" err="1" smtClean="0"/>
              <a:t>Nivå</a:t>
            </a:r>
            <a:r>
              <a:rPr lang="en-US" dirty="0" smtClean="0"/>
              <a:t> </a:t>
            </a:r>
            <a:r>
              <a:rPr lang="en-US" dirty="0" err="1" smtClean="0"/>
              <a:t>två</a:t>
            </a:r>
            <a:endParaRPr lang="en-US" dirty="0" smtClean="0"/>
          </a:p>
          <a:p>
            <a:pPr lvl="2"/>
            <a:r>
              <a:rPr lang="en-US" dirty="0" err="1" smtClean="0"/>
              <a:t>Nivå</a:t>
            </a:r>
            <a:r>
              <a:rPr lang="en-US" dirty="0" smtClean="0"/>
              <a:t> </a:t>
            </a:r>
            <a:r>
              <a:rPr lang="en-US" dirty="0" err="1" smtClean="0"/>
              <a:t>tre</a:t>
            </a:r>
            <a:endParaRPr lang="en-US" dirty="0" smtClean="0"/>
          </a:p>
          <a:p>
            <a:pPr lvl="3"/>
            <a:r>
              <a:rPr lang="en-US" dirty="0" err="1" smtClean="0"/>
              <a:t>Nivå</a:t>
            </a:r>
            <a:r>
              <a:rPr lang="en-US" dirty="0" smtClean="0"/>
              <a:t> </a:t>
            </a:r>
            <a:r>
              <a:rPr lang="en-US" dirty="0" err="1" smtClean="0"/>
              <a:t>fyra</a:t>
            </a:r>
            <a:endParaRPr lang="en-US" dirty="0" smtClean="0"/>
          </a:p>
          <a:p>
            <a:pPr lvl="4"/>
            <a:r>
              <a:rPr lang="en-US" dirty="0" err="1" smtClean="0"/>
              <a:t>Nivå</a:t>
            </a:r>
            <a:r>
              <a:rPr lang="en-US" dirty="0" smtClean="0"/>
              <a:t> fem</a:t>
            </a:r>
            <a:endParaRPr lang="sv-SE" dirty="0"/>
          </a:p>
        </p:txBody>
      </p:sp>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solidFill>
              </a:rPr>
              <a:t>©LFV 2015</a:t>
            </a:r>
          </a:p>
        </p:txBody>
      </p:sp>
    </p:spTree>
    <p:extLst>
      <p:ext uri="{BB962C8B-B14F-4D97-AF65-F5344CB8AC3E}">
        <p14:creationId xmlns:p14="http://schemas.microsoft.com/office/powerpoint/2010/main" val="74442738"/>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764" r:id="rId3"/>
    <p:sldLayoutId id="2147483664" r:id="rId4"/>
    <p:sldLayoutId id="2147483665" r:id="rId5"/>
    <p:sldLayoutId id="2147483773" r:id="rId6"/>
    <p:sldLayoutId id="2147483774" r:id="rId7"/>
    <p:sldLayoutId id="2147483727" r:id="rId8"/>
    <p:sldLayoutId id="2147483728" r:id="rId9"/>
    <p:sldLayoutId id="2147483775" r:id="rId10"/>
    <p:sldLayoutId id="2147483776" r:id="rId11"/>
    <p:sldLayoutId id="2147483705" r:id="rId12"/>
    <p:sldLayoutId id="2147483706" r:id="rId13"/>
    <p:sldLayoutId id="2147483755" r:id="rId14"/>
    <p:sldLayoutId id="2147483756" r:id="rId15"/>
    <p:sldLayoutId id="2147483707" r:id="rId16"/>
    <p:sldLayoutId id="2147483708" r:id="rId17"/>
    <p:sldLayoutId id="2147483757" r:id="rId18"/>
    <p:sldLayoutId id="2147483758" r:id="rId19"/>
  </p:sldLayoutIdLst>
  <p:hf hdr="0"/>
  <p:txStyles>
    <p:titleStyle>
      <a:lvl1pPr algn="ctr" defTabSz="457200" rtl="0" eaLnBrk="1" latinLnBrk="0" hangingPunct="1">
        <a:spcBef>
          <a:spcPct val="0"/>
        </a:spcBef>
        <a:buNone/>
        <a:defRPr sz="24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4" descr="LFV_LOGO_ORANGE_rgb_smal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96073" y="187562"/>
            <a:ext cx="553308" cy="255588"/>
          </a:xfrm>
          <a:prstGeom prst="rect">
            <a:avLst/>
          </a:prstGeom>
        </p:spPr>
      </p:pic>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 </a:t>
            </a:r>
            <a:r>
              <a:rPr lang="en-US" dirty="0" err="1" smtClean="0"/>
              <a:t>på</a:t>
            </a:r>
            <a:r>
              <a:rPr lang="en-US" dirty="0" smtClean="0"/>
              <a:t> </a:t>
            </a:r>
            <a:r>
              <a:rPr lang="en-US" dirty="0" err="1" smtClean="0"/>
              <a:t>bakgrundstexten</a:t>
            </a:r>
            <a:endParaRPr lang="en-US" dirty="0" smtClean="0"/>
          </a:p>
          <a:p>
            <a:pPr lvl="1"/>
            <a:r>
              <a:rPr lang="en-US" dirty="0" err="1" smtClean="0"/>
              <a:t>Nivå</a:t>
            </a:r>
            <a:r>
              <a:rPr lang="en-US" dirty="0" smtClean="0"/>
              <a:t> </a:t>
            </a:r>
            <a:r>
              <a:rPr lang="en-US" dirty="0" err="1" smtClean="0"/>
              <a:t>två</a:t>
            </a:r>
            <a:endParaRPr lang="en-US" dirty="0" smtClean="0"/>
          </a:p>
          <a:p>
            <a:pPr lvl="2"/>
            <a:r>
              <a:rPr lang="en-US" dirty="0" err="1" smtClean="0"/>
              <a:t>Nivå</a:t>
            </a:r>
            <a:r>
              <a:rPr lang="en-US" dirty="0" smtClean="0"/>
              <a:t> </a:t>
            </a:r>
            <a:r>
              <a:rPr lang="en-US" dirty="0" err="1" smtClean="0"/>
              <a:t>tre</a:t>
            </a:r>
            <a:endParaRPr lang="en-US" dirty="0" smtClean="0"/>
          </a:p>
          <a:p>
            <a:pPr lvl="3"/>
            <a:r>
              <a:rPr lang="en-US" dirty="0" err="1" smtClean="0"/>
              <a:t>Nivå</a:t>
            </a:r>
            <a:r>
              <a:rPr lang="en-US" dirty="0" smtClean="0"/>
              <a:t> </a:t>
            </a:r>
            <a:r>
              <a:rPr lang="en-US" dirty="0" err="1" smtClean="0"/>
              <a:t>fyra</a:t>
            </a:r>
            <a:endParaRPr lang="en-US" dirty="0" smtClean="0"/>
          </a:p>
          <a:p>
            <a:pPr lvl="4"/>
            <a:r>
              <a:rPr lang="en-US" dirty="0" err="1" smtClean="0"/>
              <a:t>Nivå</a:t>
            </a:r>
            <a:r>
              <a:rPr lang="en-US" dirty="0" smtClean="0"/>
              <a:t> fem</a:t>
            </a:r>
            <a:endParaRPr lang="sv-SE" dirty="0"/>
          </a:p>
        </p:txBody>
      </p:sp>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solidFill>
              </a:rPr>
              <a:t>©LFV 2015</a:t>
            </a:r>
          </a:p>
        </p:txBody>
      </p:sp>
    </p:spTree>
    <p:extLst>
      <p:ext uri="{BB962C8B-B14F-4D97-AF65-F5344CB8AC3E}">
        <p14:creationId xmlns:p14="http://schemas.microsoft.com/office/powerpoint/2010/main" val="39923784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765" r:id="rId3"/>
    <p:sldLayoutId id="2147483669" r:id="rId4"/>
    <p:sldLayoutId id="2147483670" r:id="rId5"/>
    <p:sldLayoutId id="2147483777" r:id="rId6"/>
    <p:sldLayoutId id="2147483778" r:id="rId7"/>
    <p:sldLayoutId id="2147483729" r:id="rId8"/>
    <p:sldLayoutId id="2147483730" r:id="rId9"/>
    <p:sldLayoutId id="2147483779" r:id="rId10"/>
    <p:sldLayoutId id="2147483780" r:id="rId11"/>
    <p:sldLayoutId id="2147483709" r:id="rId12"/>
    <p:sldLayoutId id="2147483710" r:id="rId13"/>
    <p:sldLayoutId id="2147483751" r:id="rId14"/>
    <p:sldLayoutId id="2147483752" r:id="rId15"/>
    <p:sldLayoutId id="2147483711" r:id="rId16"/>
    <p:sldLayoutId id="2147483712" r:id="rId17"/>
    <p:sldLayoutId id="2147483749" r:id="rId18"/>
    <p:sldLayoutId id="2147483750" r:id="rId19"/>
  </p:sldLayoutIdLst>
  <p:hf hdr="0"/>
  <p:txStyles>
    <p:titleStyle>
      <a:lvl1pPr algn="ctr" defTabSz="457200" rtl="0" eaLnBrk="1" latinLnBrk="0" hangingPunct="1">
        <a:spcBef>
          <a:spcPct val="0"/>
        </a:spcBef>
        <a:buNone/>
        <a:defRPr sz="2400" kern="1200">
          <a:solidFill>
            <a:srgbClr val="7F7F7F"/>
          </a:solidFill>
          <a:latin typeface="+mj-lt"/>
          <a:ea typeface="+mj-ea"/>
          <a:cs typeface="+mj-cs"/>
        </a:defRPr>
      </a:lvl1pPr>
    </p:titleStyle>
    <p:body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4" descr="LFV_LOGO_ORANGE_rgb_smal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96073" y="187562"/>
            <a:ext cx="553308" cy="255588"/>
          </a:xfrm>
          <a:prstGeom prst="rect">
            <a:avLst/>
          </a:prstGeom>
        </p:spPr>
      </p:pic>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 </a:t>
            </a:r>
            <a:r>
              <a:rPr lang="en-US" dirty="0" err="1" smtClean="0"/>
              <a:t>på</a:t>
            </a:r>
            <a:r>
              <a:rPr lang="en-US" dirty="0" smtClean="0"/>
              <a:t> </a:t>
            </a:r>
            <a:r>
              <a:rPr lang="en-US" dirty="0" err="1" smtClean="0"/>
              <a:t>bakgrundstexten</a:t>
            </a:r>
            <a:endParaRPr lang="en-US" dirty="0" smtClean="0"/>
          </a:p>
          <a:p>
            <a:pPr lvl="1"/>
            <a:r>
              <a:rPr lang="en-US" dirty="0" err="1" smtClean="0"/>
              <a:t>Nivå</a:t>
            </a:r>
            <a:r>
              <a:rPr lang="en-US" dirty="0" smtClean="0"/>
              <a:t> </a:t>
            </a:r>
            <a:r>
              <a:rPr lang="en-US" dirty="0" err="1" smtClean="0"/>
              <a:t>två</a:t>
            </a:r>
            <a:endParaRPr lang="en-US" dirty="0" smtClean="0"/>
          </a:p>
          <a:p>
            <a:pPr lvl="2"/>
            <a:r>
              <a:rPr lang="en-US" dirty="0" err="1" smtClean="0"/>
              <a:t>Nivå</a:t>
            </a:r>
            <a:r>
              <a:rPr lang="en-US" dirty="0" smtClean="0"/>
              <a:t> </a:t>
            </a:r>
            <a:r>
              <a:rPr lang="en-US" dirty="0" err="1" smtClean="0"/>
              <a:t>tre</a:t>
            </a:r>
            <a:endParaRPr lang="en-US" dirty="0" smtClean="0"/>
          </a:p>
          <a:p>
            <a:pPr lvl="3"/>
            <a:r>
              <a:rPr lang="en-US" dirty="0" err="1" smtClean="0"/>
              <a:t>Nivå</a:t>
            </a:r>
            <a:r>
              <a:rPr lang="en-US" dirty="0" smtClean="0"/>
              <a:t> </a:t>
            </a:r>
            <a:r>
              <a:rPr lang="en-US" dirty="0" err="1" smtClean="0"/>
              <a:t>fyra</a:t>
            </a:r>
            <a:endParaRPr lang="en-US" dirty="0" smtClean="0"/>
          </a:p>
          <a:p>
            <a:pPr lvl="4"/>
            <a:r>
              <a:rPr lang="en-US" dirty="0" err="1" smtClean="0"/>
              <a:t>Nivå</a:t>
            </a:r>
            <a:r>
              <a:rPr lang="en-US" dirty="0" smtClean="0"/>
              <a:t> fem</a:t>
            </a:r>
            <a:endParaRPr lang="sv-SE" dirty="0"/>
          </a:p>
        </p:txBody>
      </p:sp>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solidFill>
              </a:rPr>
              <a:t>©LFV 2015</a:t>
            </a:r>
          </a:p>
        </p:txBody>
      </p:sp>
    </p:spTree>
    <p:extLst>
      <p:ext uri="{BB962C8B-B14F-4D97-AF65-F5344CB8AC3E}">
        <p14:creationId xmlns:p14="http://schemas.microsoft.com/office/powerpoint/2010/main" val="100297968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766" r:id="rId3"/>
    <p:sldLayoutId id="2147483674" r:id="rId4"/>
    <p:sldLayoutId id="2147483675" r:id="rId5"/>
    <p:sldLayoutId id="2147483781" r:id="rId6"/>
    <p:sldLayoutId id="2147483782" r:id="rId7"/>
    <p:sldLayoutId id="2147483731" r:id="rId8"/>
    <p:sldLayoutId id="2147483732" r:id="rId9"/>
    <p:sldLayoutId id="2147483783" r:id="rId10"/>
    <p:sldLayoutId id="2147483784" r:id="rId11"/>
    <p:sldLayoutId id="2147483713" r:id="rId12"/>
    <p:sldLayoutId id="2147483714" r:id="rId13"/>
    <p:sldLayoutId id="2147483747" r:id="rId14"/>
    <p:sldLayoutId id="2147483748" r:id="rId15"/>
    <p:sldLayoutId id="2147483715" r:id="rId16"/>
    <p:sldLayoutId id="2147483716" r:id="rId17"/>
    <p:sldLayoutId id="2147483745" r:id="rId18"/>
    <p:sldLayoutId id="2147483746" r:id="rId19"/>
  </p:sldLayoutIdLst>
  <p:hf hdr="0"/>
  <p:txStyles>
    <p:titleStyle>
      <a:lvl1pPr algn="ctr" defTabSz="457200" rtl="0" eaLnBrk="1" latinLnBrk="0" hangingPunct="1">
        <a:spcBef>
          <a:spcPct val="0"/>
        </a:spcBef>
        <a:buNone/>
        <a:defRPr sz="2400" kern="1200">
          <a:solidFill>
            <a:srgbClr val="7F7F7F"/>
          </a:solidFill>
          <a:latin typeface="+mj-lt"/>
          <a:ea typeface="+mj-ea"/>
          <a:cs typeface="+mj-cs"/>
        </a:defRPr>
      </a:lvl1pPr>
    </p:titleStyle>
    <p:body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4" descr="LFV_LOGO_ORANGE_rgb_small.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396073" y="187562"/>
            <a:ext cx="553308" cy="255588"/>
          </a:xfrm>
          <a:prstGeom prst="rect">
            <a:avLst/>
          </a:prstGeom>
        </p:spPr>
      </p:pic>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 </a:t>
            </a:r>
            <a:r>
              <a:rPr lang="en-US" dirty="0" err="1" smtClean="0"/>
              <a:t>på</a:t>
            </a:r>
            <a:r>
              <a:rPr lang="en-US" dirty="0" smtClean="0"/>
              <a:t> </a:t>
            </a:r>
            <a:r>
              <a:rPr lang="en-US" dirty="0" err="1" smtClean="0"/>
              <a:t>bakgrundstexten</a:t>
            </a:r>
            <a:endParaRPr lang="en-US" dirty="0" smtClean="0"/>
          </a:p>
          <a:p>
            <a:pPr lvl="1"/>
            <a:r>
              <a:rPr lang="en-US" dirty="0" err="1" smtClean="0"/>
              <a:t>Nivå</a:t>
            </a:r>
            <a:r>
              <a:rPr lang="en-US" dirty="0" smtClean="0"/>
              <a:t> </a:t>
            </a:r>
            <a:r>
              <a:rPr lang="en-US" dirty="0" err="1" smtClean="0"/>
              <a:t>två</a:t>
            </a:r>
            <a:endParaRPr lang="en-US" dirty="0" smtClean="0"/>
          </a:p>
          <a:p>
            <a:pPr lvl="2"/>
            <a:r>
              <a:rPr lang="en-US" dirty="0" err="1" smtClean="0"/>
              <a:t>Nivå</a:t>
            </a:r>
            <a:r>
              <a:rPr lang="en-US" dirty="0" smtClean="0"/>
              <a:t> </a:t>
            </a:r>
            <a:r>
              <a:rPr lang="en-US" dirty="0" err="1" smtClean="0"/>
              <a:t>tre</a:t>
            </a:r>
            <a:endParaRPr lang="en-US" dirty="0" smtClean="0"/>
          </a:p>
          <a:p>
            <a:pPr lvl="3"/>
            <a:r>
              <a:rPr lang="en-US" dirty="0" err="1" smtClean="0"/>
              <a:t>Nivå</a:t>
            </a:r>
            <a:r>
              <a:rPr lang="en-US" dirty="0" smtClean="0"/>
              <a:t> </a:t>
            </a:r>
            <a:r>
              <a:rPr lang="en-US" dirty="0" err="1" smtClean="0"/>
              <a:t>fyra</a:t>
            </a:r>
            <a:endParaRPr lang="en-US" dirty="0" smtClean="0"/>
          </a:p>
          <a:p>
            <a:pPr lvl="4"/>
            <a:r>
              <a:rPr lang="en-US" dirty="0" err="1" smtClean="0"/>
              <a:t>Nivå</a:t>
            </a:r>
            <a:r>
              <a:rPr lang="en-US" dirty="0" smtClean="0"/>
              <a:t> fem</a:t>
            </a:r>
            <a:endParaRPr lang="sv-SE" dirty="0"/>
          </a:p>
        </p:txBody>
      </p:sp>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solidFill>
              </a:rPr>
              <a:t>©LFV 2015</a:t>
            </a:r>
          </a:p>
        </p:txBody>
      </p:sp>
    </p:spTree>
    <p:extLst>
      <p:ext uri="{BB962C8B-B14F-4D97-AF65-F5344CB8AC3E}">
        <p14:creationId xmlns:p14="http://schemas.microsoft.com/office/powerpoint/2010/main" val="339885796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67" r:id="rId3"/>
    <p:sldLayoutId id="2147483679" r:id="rId4"/>
    <p:sldLayoutId id="2147483680" r:id="rId5"/>
    <p:sldLayoutId id="2147483785" r:id="rId6"/>
    <p:sldLayoutId id="2147483786" r:id="rId7"/>
    <p:sldLayoutId id="2147483733" r:id="rId8"/>
    <p:sldLayoutId id="2147483734" r:id="rId9"/>
    <p:sldLayoutId id="2147483787" r:id="rId10"/>
    <p:sldLayoutId id="2147483788" r:id="rId11"/>
    <p:sldLayoutId id="2147483717" r:id="rId12"/>
    <p:sldLayoutId id="2147483718" r:id="rId13"/>
    <p:sldLayoutId id="2147483743" r:id="rId14"/>
    <p:sldLayoutId id="2147483744" r:id="rId15"/>
    <p:sldLayoutId id="2147483719" r:id="rId16"/>
    <p:sldLayoutId id="2147483720" r:id="rId17"/>
    <p:sldLayoutId id="2147483741" r:id="rId18"/>
    <p:sldLayoutId id="2147483742" r:id="rId19"/>
  </p:sldLayoutIdLst>
  <p:hf hdr="0"/>
  <p:txStyles>
    <p:titleStyle>
      <a:lvl1pPr algn="ctr" defTabSz="457200" rtl="0" eaLnBrk="1" latinLnBrk="0" hangingPunct="1">
        <a:spcBef>
          <a:spcPct val="0"/>
        </a:spcBef>
        <a:buNone/>
        <a:defRPr sz="2400" kern="1200">
          <a:solidFill>
            <a:srgbClr val="7F7F7F"/>
          </a:solidFill>
          <a:latin typeface="+mj-lt"/>
          <a:ea typeface="+mj-ea"/>
          <a:cs typeface="+mj-cs"/>
        </a:defRPr>
      </a:lvl1pPr>
    </p:titleStyle>
    <p:body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Bildobjekt 4" descr="LFV_LOGO_ORANGE_rgb_small.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396073" y="187562"/>
            <a:ext cx="553308" cy="255588"/>
          </a:xfrm>
          <a:prstGeom prst="rect">
            <a:avLst/>
          </a:prstGeom>
        </p:spPr>
      </p:pic>
      <p:sp>
        <p:nvSpPr>
          <p:cNvPr id="2" name="Platshållare för rubrik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a:t>
            </a:r>
            <a:endParaRPr lang="sv-SE" dirty="0"/>
          </a:p>
        </p:txBody>
      </p:sp>
      <p:sp>
        <p:nvSpPr>
          <p:cNvPr id="3" name="Platshållare för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err="1" smtClean="0"/>
              <a:t>Klicka</a:t>
            </a:r>
            <a:r>
              <a:rPr lang="en-US" dirty="0" smtClean="0"/>
              <a:t> </a:t>
            </a:r>
            <a:r>
              <a:rPr lang="en-US" dirty="0" err="1" smtClean="0"/>
              <a:t>här</a:t>
            </a:r>
            <a:r>
              <a:rPr lang="en-US" dirty="0" smtClean="0"/>
              <a:t> </a:t>
            </a:r>
            <a:r>
              <a:rPr lang="en-US" dirty="0" err="1" smtClean="0"/>
              <a:t>för</a:t>
            </a:r>
            <a:r>
              <a:rPr lang="en-US" dirty="0" smtClean="0"/>
              <a:t> </a:t>
            </a:r>
            <a:r>
              <a:rPr lang="en-US" dirty="0" err="1" smtClean="0"/>
              <a:t>att</a:t>
            </a:r>
            <a:r>
              <a:rPr lang="en-US" dirty="0" smtClean="0"/>
              <a:t> </a:t>
            </a:r>
            <a:r>
              <a:rPr lang="en-US" dirty="0" err="1" smtClean="0"/>
              <a:t>ändra</a:t>
            </a:r>
            <a:r>
              <a:rPr lang="en-US" dirty="0" smtClean="0"/>
              <a:t> format </a:t>
            </a:r>
            <a:r>
              <a:rPr lang="en-US" dirty="0" err="1" smtClean="0"/>
              <a:t>på</a:t>
            </a:r>
            <a:r>
              <a:rPr lang="en-US" dirty="0" smtClean="0"/>
              <a:t> </a:t>
            </a:r>
            <a:r>
              <a:rPr lang="en-US" dirty="0" err="1" smtClean="0"/>
              <a:t>bakgrundstexten</a:t>
            </a:r>
            <a:endParaRPr lang="en-US" dirty="0" smtClean="0"/>
          </a:p>
          <a:p>
            <a:pPr lvl="1"/>
            <a:r>
              <a:rPr lang="en-US" dirty="0" err="1" smtClean="0"/>
              <a:t>Nivå</a:t>
            </a:r>
            <a:r>
              <a:rPr lang="en-US" dirty="0" smtClean="0"/>
              <a:t> </a:t>
            </a:r>
            <a:r>
              <a:rPr lang="en-US" dirty="0" err="1" smtClean="0"/>
              <a:t>två</a:t>
            </a:r>
            <a:endParaRPr lang="en-US" dirty="0" smtClean="0"/>
          </a:p>
          <a:p>
            <a:pPr lvl="2"/>
            <a:r>
              <a:rPr lang="en-US" dirty="0" err="1" smtClean="0"/>
              <a:t>Nivå</a:t>
            </a:r>
            <a:r>
              <a:rPr lang="en-US" dirty="0" smtClean="0"/>
              <a:t> </a:t>
            </a:r>
            <a:r>
              <a:rPr lang="en-US" dirty="0" err="1" smtClean="0"/>
              <a:t>tre</a:t>
            </a:r>
            <a:endParaRPr lang="en-US" dirty="0" smtClean="0"/>
          </a:p>
          <a:p>
            <a:pPr lvl="3"/>
            <a:r>
              <a:rPr lang="en-US" dirty="0" err="1" smtClean="0"/>
              <a:t>Nivå</a:t>
            </a:r>
            <a:r>
              <a:rPr lang="en-US" dirty="0" smtClean="0"/>
              <a:t> </a:t>
            </a:r>
            <a:r>
              <a:rPr lang="en-US" dirty="0" err="1" smtClean="0"/>
              <a:t>fyra</a:t>
            </a:r>
            <a:endParaRPr lang="en-US" dirty="0" smtClean="0"/>
          </a:p>
          <a:p>
            <a:pPr lvl="4"/>
            <a:r>
              <a:rPr lang="en-US" dirty="0" err="1" smtClean="0"/>
              <a:t>Nivå</a:t>
            </a:r>
            <a:r>
              <a:rPr lang="en-US" dirty="0" smtClean="0"/>
              <a:t> fem</a:t>
            </a:r>
            <a:endParaRPr lang="sv-SE" dirty="0"/>
          </a:p>
        </p:txBody>
      </p:sp>
      <p:sp>
        <p:nvSpPr>
          <p:cNvPr id="5" name="textruta 1"/>
          <p:cNvSpPr txBox="1"/>
          <p:nvPr userDrawn="1"/>
        </p:nvSpPr>
        <p:spPr>
          <a:xfrm>
            <a:off x="2" y="4884851"/>
            <a:ext cx="944563" cy="260156"/>
          </a:xfrm>
          <a:prstGeom prst="rect">
            <a:avLst/>
          </a:prstGeom>
          <a:noFill/>
        </p:spPr>
        <p:txBody>
          <a:bodyPr lIns="180000" bIns="90000">
            <a:spAutoFit/>
          </a:bodyPr>
          <a:lstStyle/>
          <a:p>
            <a:pPr>
              <a:defRPr/>
            </a:pPr>
            <a:r>
              <a:rPr lang="sv-SE" sz="800" dirty="0">
                <a:solidFill>
                  <a:schemeClr val="bg2"/>
                </a:solidFill>
              </a:rPr>
              <a:t>©LFV 2015</a:t>
            </a:r>
          </a:p>
        </p:txBody>
      </p:sp>
    </p:spTree>
    <p:extLst>
      <p:ext uri="{BB962C8B-B14F-4D97-AF65-F5344CB8AC3E}">
        <p14:creationId xmlns:p14="http://schemas.microsoft.com/office/powerpoint/2010/main" val="21494953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768" r:id="rId3"/>
    <p:sldLayoutId id="2147483684" r:id="rId4"/>
    <p:sldLayoutId id="2147483685" r:id="rId5"/>
    <p:sldLayoutId id="2147483789" r:id="rId6"/>
    <p:sldLayoutId id="2147483790" r:id="rId7"/>
    <p:sldLayoutId id="2147483735" r:id="rId8"/>
    <p:sldLayoutId id="2147483736" r:id="rId9"/>
    <p:sldLayoutId id="2147483791" r:id="rId10"/>
    <p:sldLayoutId id="2147483792" r:id="rId11"/>
    <p:sldLayoutId id="2147483721" r:id="rId12"/>
    <p:sldLayoutId id="2147483722" r:id="rId13"/>
    <p:sldLayoutId id="2147483737" r:id="rId14"/>
    <p:sldLayoutId id="2147483738" r:id="rId15"/>
    <p:sldLayoutId id="2147483723" r:id="rId16"/>
    <p:sldLayoutId id="2147483724" r:id="rId17"/>
    <p:sldLayoutId id="2147483739" r:id="rId18"/>
    <p:sldLayoutId id="2147483740" r:id="rId19"/>
    <p:sldLayoutId id="2147483807" r:id="rId20"/>
    <p:sldLayoutId id="2147483808" r:id="rId21"/>
    <p:sldLayoutId id="2147483809" r:id="rId22"/>
    <p:sldLayoutId id="2147483810" r:id="rId23"/>
  </p:sldLayoutIdLst>
  <p:hf hdr="0"/>
  <p:txStyles>
    <p:titleStyle>
      <a:lvl1pPr algn="ctr" defTabSz="457200" rtl="0" eaLnBrk="1" latinLnBrk="0" hangingPunct="1">
        <a:spcBef>
          <a:spcPct val="0"/>
        </a:spcBef>
        <a:buNone/>
        <a:defRPr sz="2400" kern="1200">
          <a:solidFill>
            <a:srgbClr val="7F7F7F"/>
          </a:solidFill>
          <a:latin typeface="+mj-lt"/>
          <a:ea typeface="+mj-ea"/>
          <a:cs typeface="+mj-cs"/>
        </a:defRPr>
      </a:lvl1pPr>
    </p:titleStyle>
    <p:body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Swe-nxmbked0204\c$\MITT MITT MITT\LOKAL DISK\Hemmajobb\2015-689 Uppdatering Grafisk manual Swedavia_JE\Swedavia-logo_2015-11-26\Web\Egna\Större\Swedavia_logo_4C_RGB.pn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39753" y="123120"/>
            <a:ext cx="961749" cy="259200"/>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rubrik 1"/>
          <p:cNvSpPr>
            <a:spLocks noGrp="1"/>
          </p:cNvSpPr>
          <p:nvPr>
            <p:ph type="title"/>
          </p:nvPr>
        </p:nvSpPr>
        <p:spPr bwMode="gray">
          <a:xfrm>
            <a:off x="539750" y="627535"/>
            <a:ext cx="8064500" cy="777686"/>
          </a:xfrm>
          <a:prstGeom prst="rect">
            <a:avLst/>
          </a:prstGeom>
        </p:spPr>
        <p:txBody>
          <a:bodyPr vert="horz" wrap="square" lIns="0" tIns="0" rIns="0" bIns="0" rtlCol="0" anchor="b">
            <a:noAutofit/>
          </a:bodyPr>
          <a:lstStyle/>
          <a:p>
            <a:endParaRPr lang="sv-SE" noProof="0" dirty="0"/>
          </a:p>
        </p:txBody>
      </p:sp>
      <p:sp>
        <p:nvSpPr>
          <p:cNvPr id="3" name="Platshållare för text 2"/>
          <p:cNvSpPr>
            <a:spLocks noGrp="1"/>
          </p:cNvSpPr>
          <p:nvPr>
            <p:ph type="body" idx="1"/>
          </p:nvPr>
        </p:nvSpPr>
        <p:spPr bwMode="gray">
          <a:xfrm>
            <a:off x="539750" y="1534478"/>
            <a:ext cx="8064500" cy="3176112"/>
          </a:xfrm>
          <a:prstGeom prst="rect">
            <a:avLst/>
          </a:prstGeom>
        </p:spPr>
        <p:txBody>
          <a:bodyPr vert="horz" lIns="0" tIns="0" rIns="0" bIns="0" rtlCol="0">
            <a:noAutofit/>
          </a:bodyPr>
          <a:lstStyle/>
          <a:p>
            <a:pPr lvl="0"/>
            <a:r>
              <a:rPr lang="sv-SE" noProof="0" dirty="0" smtClean="0"/>
              <a:t>Klicka här för att ändra format på bakgrundstexten</a:t>
            </a:r>
          </a:p>
          <a:p>
            <a:pPr lvl="1"/>
            <a:r>
              <a:rPr lang="sv-SE" noProof="0" dirty="0" smtClean="0"/>
              <a:t>Nivå två</a:t>
            </a:r>
          </a:p>
          <a:p>
            <a:pPr lvl="2"/>
            <a:r>
              <a:rPr lang="sv-SE" noProof="0" dirty="0" smtClean="0"/>
              <a:t>Nivå tre</a:t>
            </a:r>
          </a:p>
          <a:p>
            <a:pPr lvl="3"/>
            <a:r>
              <a:rPr lang="sv-SE" noProof="0" dirty="0" smtClean="0"/>
              <a:t>Nivå fyra</a:t>
            </a:r>
          </a:p>
          <a:p>
            <a:pPr lvl="4"/>
            <a:r>
              <a:rPr lang="sv-SE" noProof="0" dirty="0" smtClean="0"/>
              <a:t>Nivå fem</a:t>
            </a:r>
            <a:endParaRPr lang="sv-SE" noProof="0" dirty="0"/>
          </a:p>
        </p:txBody>
      </p:sp>
      <p:sp>
        <p:nvSpPr>
          <p:cNvPr id="62" name="Platshållare för sidfot 4"/>
          <p:cNvSpPr>
            <a:spLocks noGrp="1"/>
          </p:cNvSpPr>
          <p:nvPr>
            <p:ph type="ftr" sz="quarter" idx="3"/>
          </p:nvPr>
        </p:nvSpPr>
        <p:spPr bwMode="gray">
          <a:xfrm>
            <a:off x="3124200" y="4904899"/>
            <a:ext cx="2895600" cy="238601"/>
          </a:xfrm>
          <a:prstGeom prst="rect">
            <a:avLst/>
          </a:prstGeom>
        </p:spPr>
        <p:txBody>
          <a:bodyPr vert="horz" wrap="none" lIns="0" tIns="0" rIns="0" bIns="0" rtlCol="0" anchor="t">
            <a:noAutofit/>
          </a:bodyPr>
          <a:lstStyle>
            <a:lvl1pPr algn="ctr">
              <a:defRPr sz="800">
                <a:solidFill>
                  <a:schemeClr val="tx1"/>
                </a:solidFill>
              </a:defRPr>
            </a:lvl1pPr>
          </a:lstStyle>
          <a:p>
            <a:pPr defTabSz="914400"/>
            <a:endParaRPr lang="sv-SE" dirty="0">
              <a:solidFill>
                <a:srgbClr val="001E3C"/>
              </a:solidFill>
            </a:endParaRPr>
          </a:p>
        </p:txBody>
      </p:sp>
      <p:sp>
        <p:nvSpPr>
          <p:cNvPr id="63" name="Platshållare för bildnummer 5"/>
          <p:cNvSpPr>
            <a:spLocks noGrp="1"/>
          </p:cNvSpPr>
          <p:nvPr>
            <p:ph type="sldNum" sz="quarter" idx="4"/>
          </p:nvPr>
        </p:nvSpPr>
        <p:spPr bwMode="gray">
          <a:xfrm>
            <a:off x="8237049" y="4904899"/>
            <a:ext cx="214873" cy="238601"/>
          </a:xfrm>
          <a:prstGeom prst="rect">
            <a:avLst/>
          </a:prstGeom>
        </p:spPr>
        <p:txBody>
          <a:bodyPr vert="horz" wrap="none" lIns="0" tIns="0" rIns="0" bIns="0" rtlCol="0" anchor="t">
            <a:noAutofit/>
          </a:bodyPr>
          <a:lstStyle>
            <a:lvl1pPr algn="r">
              <a:defRPr sz="800">
                <a:solidFill>
                  <a:schemeClr val="tx1"/>
                </a:solidFill>
              </a:defRPr>
            </a:lvl1pPr>
          </a:lstStyle>
          <a:p>
            <a:pPr defTabSz="914400"/>
            <a:fld id="{EEED0347-586D-4658-B04E-1AB0D657410F}" type="slidenum">
              <a:rPr lang="sv-SE" smtClean="0">
                <a:solidFill>
                  <a:srgbClr val="001E3C"/>
                </a:solidFill>
              </a:rPr>
              <a:pPr defTabSz="914400"/>
              <a:t>‹#›</a:t>
            </a:fld>
            <a:endParaRPr lang="sv-SE" dirty="0">
              <a:solidFill>
                <a:srgbClr val="001E3C"/>
              </a:solidFill>
            </a:endParaRPr>
          </a:p>
        </p:txBody>
      </p:sp>
      <p:sp>
        <p:nvSpPr>
          <p:cNvPr id="64" name="Platshållare för datum 47"/>
          <p:cNvSpPr>
            <a:spLocks noGrp="1"/>
          </p:cNvSpPr>
          <p:nvPr>
            <p:ph type="dt" sz="half" idx="2"/>
          </p:nvPr>
        </p:nvSpPr>
        <p:spPr bwMode="gray">
          <a:xfrm>
            <a:off x="539753" y="4904186"/>
            <a:ext cx="2278063" cy="239315"/>
          </a:xfrm>
          <a:prstGeom prst="rect">
            <a:avLst/>
          </a:prstGeom>
        </p:spPr>
        <p:txBody>
          <a:bodyPr vert="horz" wrap="none" lIns="0" tIns="0" rIns="72000" bIns="0" rtlCol="0" anchor="t">
            <a:noAutofit/>
          </a:bodyPr>
          <a:lstStyle>
            <a:lvl1pPr algn="l">
              <a:defRPr lang="sv-SE" sz="800" smtClean="0">
                <a:solidFill>
                  <a:schemeClr val="tx1"/>
                </a:solidFill>
              </a:defRPr>
            </a:lvl1pPr>
          </a:lstStyle>
          <a:p>
            <a:pPr defTabSz="914400"/>
            <a:endParaRPr dirty="0">
              <a:solidFill>
                <a:srgbClr val="001E3C"/>
              </a:solidFill>
            </a:endParaRPr>
          </a:p>
        </p:txBody>
      </p:sp>
      <p:cxnSp>
        <p:nvCxnSpPr>
          <p:cNvPr id="12" name="Rak 11"/>
          <p:cNvCxnSpPr/>
          <p:nvPr/>
        </p:nvCxnSpPr>
        <p:spPr>
          <a:xfrm>
            <a:off x="539750" y="490349"/>
            <a:ext cx="8064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90432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 id="2147483836" r:id="rId24"/>
    <p:sldLayoutId id="2147483837" r:id="rId25"/>
    <p:sldLayoutId id="2147483838" r:id="rId26"/>
    <p:sldLayoutId id="2147483839" r:id="rId27"/>
    <p:sldLayoutId id="2147483840" r:id="rId28"/>
    <p:sldLayoutId id="2147483841" r:id="rId29"/>
    <p:sldLayoutId id="2147483873" r:id="rId30"/>
  </p:sldLayoutIdLst>
  <p:timing>
    <p:tnLst>
      <p:par>
        <p:cTn id="1" dur="indefinite" restart="never" nodeType="tmRoot"/>
      </p:par>
    </p:tnLst>
  </p:timing>
  <p:hf hdr="0" ftr="0" dt="0"/>
  <p:txStyles>
    <p:titleStyle>
      <a:lvl1pPr algn="l" defTabSz="914400" rtl="0" eaLnBrk="1" latinLnBrk="0" hangingPunct="1">
        <a:lnSpc>
          <a:spcPts val="3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400"/>
        </a:spcBef>
        <a:spcAft>
          <a:spcPts val="400"/>
        </a:spcAft>
        <a:buFont typeface="Arial" pitchFamily="34" charset="0"/>
        <a:buNone/>
        <a:defRPr sz="1600" kern="1200">
          <a:solidFill>
            <a:schemeClr val="tx1"/>
          </a:solidFill>
          <a:latin typeface="+mn-lt"/>
          <a:ea typeface="+mn-ea"/>
          <a:cs typeface="+mn-cs"/>
        </a:defRPr>
      </a:lvl1pPr>
      <a:lvl2pPr marL="182562" indent="0" algn="l" defTabSz="914400" rtl="0" eaLnBrk="1" latinLnBrk="0" hangingPunct="1">
        <a:lnSpc>
          <a:spcPct val="110000"/>
        </a:lnSpc>
        <a:spcBef>
          <a:spcPts val="0"/>
        </a:spcBef>
        <a:spcAft>
          <a:spcPts val="400"/>
        </a:spcAft>
        <a:buFont typeface="Arial" pitchFamily="34" charset="0"/>
        <a:buNone/>
        <a:defRPr sz="1400" kern="1200">
          <a:solidFill>
            <a:schemeClr val="tx1"/>
          </a:solidFill>
          <a:latin typeface="+mn-lt"/>
          <a:ea typeface="+mn-ea"/>
          <a:cs typeface="+mn-cs"/>
        </a:defRPr>
      </a:lvl2pPr>
      <a:lvl3pPr marL="358775" indent="0" algn="l" defTabSz="914400" rtl="0" eaLnBrk="1" latinLnBrk="0" hangingPunct="1">
        <a:lnSpc>
          <a:spcPct val="110000"/>
        </a:lnSpc>
        <a:spcBef>
          <a:spcPts val="0"/>
        </a:spcBef>
        <a:spcAft>
          <a:spcPts val="400"/>
        </a:spcAft>
        <a:buFont typeface="Arial" pitchFamily="34" charset="0"/>
        <a:buNone/>
        <a:defRPr sz="1200" kern="1200">
          <a:solidFill>
            <a:schemeClr val="tx1"/>
          </a:solidFill>
          <a:latin typeface="+mn-lt"/>
          <a:ea typeface="+mn-ea"/>
          <a:cs typeface="+mn-cs"/>
        </a:defRPr>
      </a:lvl3pPr>
      <a:lvl4pPr marL="541338"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4pPr>
      <a:lvl5pPr marL="715962"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2" descr="\\Swe-nxmbked0204\c$\MITT MITT MITT\LOKAL DISK\Hemmajobb\2015-689 Uppdatering Grafisk manual Swedavia_JE\Swedavia-logo_2015-11-26\Web\Egna\Större\Swedavia_logo_4C_RGB.png"/>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39753" y="123120"/>
            <a:ext cx="961749" cy="259200"/>
          </a:xfrm>
          <a:prstGeom prst="rect">
            <a:avLst/>
          </a:prstGeom>
          <a:noFill/>
          <a:extLst>
            <a:ext uri="{909E8E84-426E-40DD-AFC4-6F175D3DCCD1}">
              <a14:hiddenFill xmlns:a14="http://schemas.microsoft.com/office/drawing/2010/main">
                <a:solidFill>
                  <a:srgbClr val="FFFFFF"/>
                </a:solidFill>
              </a14:hiddenFill>
            </a:ext>
          </a:extLst>
        </p:spPr>
      </p:pic>
      <p:sp>
        <p:nvSpPr>
          <p:cNvPr id="2" name="Platshållare för rubrik 1"/>
          <p:cNvSpPr>
            <a:spLocks noGrp="1"/>
          </p:cNvSpPr>
          <p:nvPr>
            <p:ph type="title"/>
          </p:nvPr>
        </p:nvSpPr>
        <p:spPr bwMode="gray">
          <a:xfrm>
            <a:off x="539750" y="627535"/>
            <a:ext cx="8064500" cy="777686"/>
          </a:xfrm>
          <a:prstGeom prst="rect">
            <a:avLst/>
          </a:prstGeom>
        </p:spPr>
        <p:txBody>
          <a:bodyPr vert="horz" wrap="square" lIns="0" tIns="0" rIns="0" bIns="0" rtlCol="0" anchor="b">
            <a:noAutofit/>
          </a:bodyPr>
          <a:lstStyle/>
          <a:p>
            <a:endParaRPr lang="sv-SE" noProof="0" dirty="0"/>
          </a:p>
        </p:txBody>
      </p:sp>
      <p:sp>
        <p:nvSpPr>
          <p:cNvPr id="3" name="Platshållare för text 2"/>
          <p:cNvSpPr>
            <a:spLocks noGrp="1"/>
          </p:cNvSpPr>
          <p:nvPr>
            <p:ph type="body" idx="1"/>
          </p:nvPr>
        </p:nvSpPr>
        <p:spPr bwMode="gray">
          <a:xfrm>
            <a:off x="539750" y="1534478"/>
            <a:ext cx="8064500" cy="3176112"/>
          </a:xfrm>
          <a:prstGeom prst="rect">
            <a:avLst/>
          </a:prstGeom>
        </p:spPr>
        <p:txBody>
          <a:bodyPr vert="horz" lIns="0" tIns="0" rIns="0" bIns="0" rtlCol="0">
            <a:noAutofit/>
          </a:bodyPr>
          <a:lstStyle/>
          <a:p>
            <a:pPr lvl="0"/>
            <a:r>
              <a:rPr lang="sv-SE" noProof="0" dirty="0" smtClean="0"/>
              <a:t>Klicka här för att ändra format på bakgrundstexten</a:t>
            </a:r>
          </a:p>
          <a:p>
            <a:pPr lvl="1"/>
            <a:r>
              <a:rPr lang="sv-SE" noProof="0" dirty="0" smtClean="0"/>
              <a:t>Nivå två</a:t>
            </a:r>
          </a:p>
          <a:p>
            <a:pPr lvl="2"/>
            <a:r>
              <a:rPr lang="sv-SE" noProof="0" dirty="0" smtClean="0"/>
              <a:t>Nivå tre</a:t>
            </a:r>
          </a:p>
          <a:p>
            <a:pPr lvl="3"/>
            <a:r>
              <a:rPr lang="sv-SE" noProof="0" dirty="0" smtClean="0"/>
              <a:t>Nivå fyra</a:t>
            </a:r>
          </a:p>
          <a:p>
            <a:pPr lvl="4"/>
            <a:r>
              <a:rPr lang="sv-SE" noProof="0" dirty="0" smtClean="0"/>
              <a:t>Nivå fem</a:t>
            </a:r>
            <a:endParaRPr lang="sv-SE" noProof="0" dirty="0"/>
          </a:p>
        </p:txBody>
      </p:sp>
      <p:sp>
        <p:nvSpPr>
          <p:cNvPr id="62" name="Platshållare för sidfot 4"/>
          <p:cNvSpPr>
            <a:spLocks noGrp="1"/>
          </p:cNvSpPr>
          <p:nvPr>
            <p:ph type="ftr" sz="quarter" idx="3"/>
          </p:nvPr>
        </p:nvSpPr>
        <p:spPr bwMode="gray">
          <a:xfrm>
            <a:off x="3124200" y="4904899"/>
            <a:ext cx="2895600" cy="238601"/>
          </a:xfrm>
          <a:prstGeom prst="rect">
            <a:avLst/>
          </a:prstGeom>
        </p:spPr>
        <p:txBody>
          <a:bodyPr vert="horz" wrap="none" lIns="0" tIns="0" rIns="0" bIns="0" rtlCol="0" anchor="t">
            <a:noAutofit/>
          </a:bodyPr>
          <a:lstStyle>
            <a:lvl1pPr algn="ctr">
              <a:defRPr sz="800">
                <a:solidFill>
                  <a:schemeClr val="tx1"/>
                </a:solidFill>
              </a:defRPr>
            </a:lvl1pPr>
          </a:lstStyle>
          <a:p>
            <a:pPr defTabSz="914400"/>
            <a:endParaRPr lang="sv-SE" dirty="0">
              <a:solidFill>
                <a:srgbClr val="001E3C"/>
              </a:solidFill>
            </a:endParaRPr>
          </a:p>
        </p:txBody>
      </p:sp>
      <p:sp>
        <p:nvSpPr>
          <p:cNvPr id="63" name="Platshållare för bildnummer 5"/>
          <p:cNvSpPr>
            <a:spLocks noGrp="1"/>
          </p:cNvSpPr>
          <p:nvPr>
            <p:ph type="sldNum" sz="quarter" idx="4"/>
          </p:nvPr>
        </p:nvSpPr>
        <p:spPr bwMode="gray">
          <a:xfrm>
            <a:off x="8237049" y="4904899"/>
            <a:ext cx="214873" cy="238601"/>
          </a:xfrm>
          <a:prstGeom prst="rect">
            <a:avLst/>
          </a:prstGeom>
        </p:spPr>
        <p:txBody>
          <a:bodyPr vert="horz" wrap="none" lIns="0" tIns="0" rIns="0" bIns="0" rtlCol="0" anchor="t">
            <a:noAutofit/>
          </a:bodyPr>
          <a:lstStyle>
            <a:lvl1pPr algn="r">
              <a:defRPr sz="800">
                <a:solidFill>
                  <a:schemeClr val="tx1"/>
                </a:solidFill>
              </a:defRPr>
            </a:lvl1pPr>
          </a:lstStyle>
          <a:p>
            <a:pPr defTabSz="914400"/>
            <a:fld id="{EEED0347-586D-4658-B04E-1AB0D657410F}" type="slidenum">
              <a:rPr lang="sv-SE" smtClean="0">
                <a:solidFill>
                  <a:srgbClr val="001E3C"/>
                </a:solidFill>
              </a:rPr>
              <a:pPr defTabSz="914400"/>
              <a:t>‹#›</a:t>
            </a:fld>
            <a:endParaRPr lang="sv-SE" dirty="0">
              <a:solidFill>
                <a:srgbClr val="001E3C"/>
              </a:solidFill>
            </a:endParaRPr>
          </a:p>
        </p:txBody>
      </p:sp>
      <p:sp>
        <p:nvSpPr>
          <p:cNvPr id="64" name="Platshållare för datum 47"/>
          <p:cNvSpPr>
            <a:spLocks noGrp="1"/>
          </p:cNvSpPr>
          <p:nvPr>
            <p:ph type="dt" sz="half" idx="2"/>
          </p:nvPr>
        </p:nvSpPr>
        <p:spPr bwMode="gray">
          <a:xfrm>
            <a:off x="539753" y="4904186"/>
            <a:ext cx="2278063" cy="239315"/>
          </a:xfrm>
          <a:prstGeom prst="rect">
            <a:avLst/>
          </a:prstGeom>
        </p:spPr>
        <p:txBody>
          <a:bodyPr vert="horz" wrap="none" lIns="0" tIns="0" rIns="72000" bIns="0" rtlCol="0" anchor="t">
            <a:noAutofit/>
          </a:bodyPr>
          <a:lstStyle>
            <a:lvl1pPr algn="l">
              <a:defRPr lang="sv-SE" sz="800" smtClean="0">
                <a:solidFill>
                  <a:schemeClr val="tx1"/>
                </a:solidFill>
              </a:defRPr>
            </a:lvl1pPr>
          </a:lstStyle>
          <a:p>
            <a:pPr defTabSz="914400"/>
            <a:endParaRPr dirty="0">
              <a:solidFill>
                <a:srgbClr val="001E3C"/>
              </a:solidFill>
            </a:endParaRPr>
          </a:p>
        </p:txBody>
      </p:sp>
      <p:cxnSp>
        <p:nvCxnSpPr>
          <p:cNvPr id="12" name="Rak 11"/>
          <p:cNvCxnSpPr/>
          <p:nvPr/>
        </p:nvCxnSpPr>
        <p:spPr>
          <a:xfrm>
            <a:off x="539750" y="490349"/>
            <a:ext cx="8064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904323"/>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 id="2147483866" r:id="rId24"/>
    <p:sldLayoutId id="2147483867" r:id="rId25"/>
    <p:sldLayoutId id="2147483868" r:id="rId26"/>
    <p:sldLayoutId id="2147483869" r:id="rId27"/>
    <p:sldLayoutId id="2147483870" r:id="rId28"/>
    <p:sldLayoutId id="2147483871" r:id="rId29"/>
  </p:sldLayoutIdLst>
  <p:timing>
    <p:tnLst>
      <p:par>
        <p:cTn id="1" dur="indefinite" restart="never" nodeType="tmRoot"/>
      </p:par>
    </p:tnLst>
  </p:timing>
  <p:hf hdr="0" ftr="0" dt="0"/>
  <p:txStyles>
    <p:titleStyle>
      <a:lvl1pPr algn="l" defTabSz="914400" rtl="0" eaLnBrk="1" latinLnBrk="0" hangingPunct="1">
        <a:lnSpc>
          <a:spcPts val="3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400"/>
        </a:spcBef>
        <a:spcAft>
          <a:spcPts val="400"/>
        </a:spcAft>
        <a:buFont typeface="Arial" pitchFamily="34" charset="0"/>
        <a:buNone/>
        <a:defRPr sz="1600" kern="1200">
          <a:solidFill>
            <a:schemeClr val="tx1"/>
          </a:solidFill>
          <a:latin typeface="+mn-lt"/>
          <a:ea typeface="+mn-ea"/>
          <a:cs typeface="+mn-cs"/>
        </a:defRPr>
      </a:lvl1pPr>
      <a:lvl2pPr marL="182562" indent="0" algn="l" defTabSz="914400" rtl="0" eaLnBrk="1" latinLnBrk="0" hangingPunct="1">
        <a:lnSpc>
          <a:spcPct val="110000"/>
        </a:lnSpc>
        <a:spcBef>
          <a:spcPts val="0"/>
        </a:spcBef>
        <a:spcAft>
          <a:spcPts val="400"/>
        </a:spcAft>
        <a:buFont typeface="Arial" pitchFamily="34" charset="0"/>
        <a:buNone/>
        <a:defRPr sz="1400" kern="1200">
          <a:solidFill>
            <a:schemeClr val="tx1"/>
          </a:solidFill>
          <a:latin typeface="+mn-lt"/>
          <a:ea typeface="+mn-ea"/>
          <a:cs typeface="+mn-cs"/>
        </a:defRPr>
      </a:lvl2pPr>
      <a:lvl3pPr marL="358775" indent="0" algn="l" defTabSz="914400" rtl="0" eaLnBrk="1" latinLnBrk="0" hangingPunct="1">
        <a:lnSpc>
          <a:spcPct val="110000"/>
        </a:lnSpc>
        <a:spcBef>
          <a:spcPts val="0"/>
        </a:spcBef>
        <a:spcAft>
          <a:spcPts val="400"/>
        </a:spcAft>
        <a:buFont typeface="Arial" pitchFamily="34" charset="0"/>
        <a:buNone/>
        <a:defRPr sz="1200" kern="1200">
          <a:solidFill>
            <a:schemeClr val="tx1"/>
          </a:solidFill>
          <a:latin typeface="+mn-lt"/>
          <a:ea typeface="+mn-ea"/>
          <a:cs typeface="+mn-cs"/>
        </a:defRPr>
      </a:lvl3pPr>
      <a:lvl4pPr marL="541338"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4pPr>
      <a:lvl5pPr marL="715962"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123.xml"/><Relationship Id="rId6" Type="http://schemas.openxmlformats.org/officeDocument/2006/relationships/chart" Target="../charts/chart1.xml"/><Relationship Id="rId5" Type="http://schemas.openxmlformats.org/officeDocument/2006/relationships/image" Target="../media/image50.png"/><Relationship Id="rId4" Type="http://schemas.openxmlformats.org/officeDocument/2006/relationships/image" Target="../media/image49.gif"/></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4.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6.xml"/></Relationships>
</file>

<file path=ppt/slides/_rels/slide2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8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4.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xml"/><Relationship Id="rId1" Type="http://schemas.openxmlformats.org/officeDocument/2006/relationships/slideLayout" Target="../slideLayouts/slideLayout96.xml"/><Relationship Id="rId5" Type="http://schemas.microsoft.com/office/2007/relationships/hdphoto" Target="../media/hdphoto2.wdp"/><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129.xml"/><Relationship Id="rId5" Type="http://schemas.openxmlformats.org/officeDocument/2006/relationships/hyperlink" Target="https://www.youtube.com/watch?v=j6ibUgCEdmU" TargetMode="Externa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9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20.xml"/><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Pilot </a:t>
            </a:r>
            <a:r>
              <a:rPr lang="sv-SE" dirty="0" err="1" smtClean="0"/>
              <a:t>project</a:t>
            </a:r>
            <a:r>
              <a:rPr lang="sv-SE" dirty="0" smtClean="0"/>
              <a:t> – Environmental </a:t>
            </a:r>
            <a:r>
              <a:rPr lang="sv-SE" dirty="0" err="1" smtClean="0"/>
              <a:t>assessment</a:t>
            </a:r>
            <a:endParaRPr lang="sv-SE" dirty="0"/>
          </a:p>
        </p:txBody>
      </p:sp>
      <p:sp>
        <p:nvSpPr>
          <p:cNvPr id="3" name="Platshållare för text 2"/>
          <p:cNvSpPr>
            <a:spLocks noGrp="1"/>
          </p:cNvSpPr>
          <p:nvPr>
            <p:ph type="body" idx="1"/>
          </p:nvPr>
        </p:nvSpPr>
        <p:spPr/>
        <p:txBody>
          <a:bodyPr/>
          <a:lstStyle/>
          <a:p>
            <a:r>
              <a:rPr lang="sv-SE" dirty="0" smtClean="0"/>
              <a:t>Wennberg/Wiklander</a:t>
            </a:r>
            <a:endParaRPr lang="sv-SE" dirty="0"/>
          </a:p>
        </p:txBody>
      </p:sp>
      <p:sp>
        <p:nvSpPr>
          <p:cNvPr id="4" name="Platshållare för innehåll 3"/>
          <p:cNvSpPr>
            <a:spLocks noGrp="1"/>
          </p:cNvSpPr>
          <p:nvPr>
            <p:ph sz="quarter" idx="10"/>
          </p:nvPr>
        </p:nvSpPr>
        <p:spPr/>
        <p:txBody>
          <a:bodyPr/>
          <a:lstStyle/>
          <a:p>
            <a:r>
              <a:rPr lang="sv-SE" dirty="0" smtClean="0"/>
              <a:t>N-ALM May 2017</a:t>
            </a:r>
            <a:endParaRPr lang="sv-SE" dirty="0"/>
          </a:p>
        </p:txBody>
      </p:sp>
    </p:spTree>
    <p:extLst>
      <p:ext uri="{BB962C8B-B14F-4D97-AF65-F5344CB8AC3E}">
        <p14:creationId xmlns:p14="http://schemas.microsoft.com/office/powerpoint/2010/main" val="3962080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5024" y="1228298"/>
            <a:ext cx="6174711" cy="3472901"/>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2665022" y="4451495"/>
            <a:ext cx="1292772" cy="276999"/>
          </a:xfrm>
          <a:prstGeom prst="rect">
            <a:avLst/>
          </a:prstGeom>
          <a:noFill/>
        </p:spPr>
        <p:txBody>
          <a:bodyPr wrap="square" rtlCol="0">
            <a:spAutoFit/>
          </a:bodyPr>
          <a:lstStyle/>
          <a:p>
            <a:r>
              <a:rPr lang="sv-SE" sz="1200" dirty="0" smtClean="0">
                <a:solidFill>
                  <a:schemeClr val="bg1"/>
                </a:solidFill>
              </a:rPr>
              <a:t>© dryden.se</a:t>
            </a:r>
            <a:endParaRPr lang="sv-SE" sz="1200" dirty="0">
              <a:solidFill>
                <a:schemeClr val="bg1"/>
              </a:solidFill>
            </a:endParaRPr>
          </a:p>
        </p:txBody>
      </p:sp>
      <p:sp>
        <p:nvSpPr>
          <p:cNvPr id="8" name="textruta 7"/>
          <p:cNvSpPr txBox="1"/>
          <p:nvPr/>
        </p:nvSpPr>
        <p:spPr>
          <a:xfrm>
            <a:off x="801503" y="252710"/>
            <a:ext cx="3099748" cy="369332"/>
          </a:xfrm>
          <a:prstGeom prst="rect">
            <a:avLst/>
          </a:prstGeom>
          <a:noFill/>
        </p:spPr>
        <p:txBody>
          <a:bodyPr wrap="square" rtlCol="0">
            <a:spAutoFit/>
          </a:bodyPr>
          <a:lstStyle/>
          <a:p>
            <a:r>
              <a:rPr lang="sv-SE" dirty="0" smtClean="0">
                <a:solidFill>
                  <a:schemeClr val="bg1"/>
                </a:solidFill>
              </a:rPr>
              <a:t>Miljöanalys Åre Östersund</a:t>
            </a:r>
            <a:endParaRPr lang="sv-SE" dirty="0">
              <a:solidFill>
                <a:schemeClr val="bg1"/>
              </a:solidFill>
            </a:endParaRPr>
          </a:p>
        </p:txBody>
      </p:sp>
      <p:sp>
        <p:nvSpPr>
          <p:cNvPr id="9" name="Rubrik 3"/>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2400" kern="1200">
                <a:solidFill>
                  <a:srgbClr val="7F7F7F"/>
                </a:solidFill>
                <a:latin typeface="+mj-lt"/>
                <a:ea typeface="+mj-ea"/>
                <a:cs typeface="+mj-cs"/>
              </a:defRPr>
            </a:lvl1pPr>
          </a:lstStyle>
          <a:p>
            <a:r>
              <a:rPr lang="sv-SE" dirty="0" smtClean="0"/>
              <a:t>Environmental </a:t>
            </a:r>
            <a:r>
              <a:rPr lang="sv-SE" dirty="0" err="1" smtClean="0"/>
              <a:t>assesment</a:t>
            </a:r>
            <a:endParaRPr lang="sv-SE" dirty="0"/>
          </a:p>
        </p:txBody>
      </p:sp>
      <p:sp>
        <p:nvSpPr>
          <p:cNvPr id="10" name="Platshållare för innehåll 2"/>
          <p:cNvSpPr txBox="1">
            <a:spLocks/>
          </p:cNvSpPr>
          <p:nvPr/>
        </p:nvSpPr>
        <p:spPr>
          <a:xfrm>
            <a:off x="457202" y="1200151"/>
            <a:ext cx="3534355" cy="3394472"/>
          </a:xfrm>
          <a:prstGeom prst="rect">
            <a:avLst/>
          </a:prstGeom>
        </p:spPr>
        <p:txBody>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dirty="0" err="1" smtClean="0"/>
              <a:t>What</a:t>
            </a:r>
            <a:r>
              <a:rPr lang="sv-SE" sz="2800" dirty="0" smtClean="0"/>
              <a:t>?</a:t>
            </a:r>
          </a:p>
          <a:p>
            <a:pPr marL="0" indent="0">
              <a:buNone/>
            </a:pPr>
            <a:r>
              <a:rPr lang="sv-SE" sz="2800" dirty="0" err="1" smtClean="0"/>
              <a:t>Why</a:t>
            </a:r>
            <a:r>
              <a:rPr lang="sv-SE" sz="2800" dirty="0" smtClean="0"/>
              <a:t>?</a:t>
            </a:r>
          </a:p>
          <a:p>
            <a:pPr marL="0" indent="0">
              <a:buNone/>
            </a:pPr>
            <a:r>
              <a:rPr lang="sv-SE" sz="2800" dirty="0" err="1" smtClean="0"/>
              <a:t>How</a:t>
            </a:r>
            <a:r>
              <a:rPr lang="sv-SE" sz="2800" dirty="0" smtClean="0"/>
              <a:t>?</a:t>
            </a:r>
            <a:endParaRPr lang="sv-SE" sz="2800" dirty="0"/>
          </a:p>
        </p:txBody>
      </p:sp>
      <p:sp>
        <p:nvSpPr>
          <p:cNvPr id="7" name="Rektangel 6"/>
          <p:cNvSpPr/>
          <p:nvPr/>
        </p:nvSpPr>
        <p:spPr>
          <a:xfrm>
            <a:off x="-204717" y="1709016"/>
            <a:ext cx="2688609" cy="546762"/>
          </a:xfrm>
          <a:prstGeom prst="rect">
            <a:avLst/>
          </a:prstGeom>
          <a:solidFill>
            <a:srgbClr val="948A82">
              <a:alpha val="41176"/>
            </a:srgbClr>
          </a:solidFill>
          <a:ln w="57150">
            <a:no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053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ruta 15"/>
          <p:cNvSpPr txBox="1"/>
          <p:nvPr/>
        </p:nvSpPr>
        <p:spPr>
          <a:xfrm>
            <a:off x="900718" y="3664540"/>
            <a:ext cx="6322081" cy="830997"/>
          </a:xfrm>
          <a:prstGeom prst="rect">
            <a:avLst/>
          </a:prstGeom>
          <a:noFill/>
        </p:spPr>
        <p:txBody>
          <a:bodyPr wrap="square" rtlCol="0">
            <a:spAutoFit/>
          </a:bodyPr>
          <a:lstStyle/>
          <a:p>
            <a:r>
              <a:rPr lang="sv-SE" sz="1200" b="1" i="1" dirty="0" smtClean="0"/>
              <a:t>”</a:t>
            </a:r>
            <a:r>
              <a:rPr lang="sv-SE" sz="1200" b="1" i="1" dirty="0" err="1" smtClean="0"/>
              <a:t>environmentally</a:t>
            </a:r>
            <a:r>
              <a:rPr lang="sv-SE" sz="1200" b="1" i="1" dirty="0" smtClean="0"/>
              <a:t> </a:t>
            </a:r>
            <a:r>
              <a:rPr lang="sv-SE" sz="1200" b="1" i="1" dirty="0" err="1" smtClean="0"/>
              <a:t>adapted</a:t>
            </a:r>
            <a:r>
              <a:rPr lang="sv-SE" sz="1200" b="1" i="1" dirty="0" smtClean="0"/>
              <a:t>”</a:t>
            </a:r>
          </a:p>
          <a:p>
            <a:r>
              <a:rPr lang="sv-SE" sz="1200" b="1" i="1" dirty="0"/>
              <a:t>ISO </a:t>
            </a:r>
            <a:r>
              <a:rPr lang="sv-SE" sz="1200" b="1" i="1" dirty="0" smtClean="0"/>
              <a:t>14001:2015</a:t>
            </a:r>
          </a:p>
          <a:p>
            <a:r>
              <a:rPr lang="sv-SE" sz="1200" b="1" i="1" dirty="0" smtClean="0"/>
              <a:t>SES RP2/RP3</a:t>
            </a:r>
          </a:p>
          <a:p>
            <a:r>
              <a:rPr lang="sv-SE" sz="1200" b="1" i="1" dirty="0" err="1" smtClean="0"/>
              <a:t>environmental</a:t>
            </a:r>
            <a:r>
              <a:rPr lang="sv-SE" sz="1200" b="1" i="1" dirty="0" smtClean="0"/>
              <a:t> </a:t>
            </a:r>
            <a:r>
              <a:rPr lang="sv-SE" sz="1200" b="1" i="1" dirty="0" err="1" smtClean="0"/>
              <a:t>goal</a:t>
            </a:r>
            <a:endParaRPr lang="sv-SE" sz="1200" b="1" i="1" dirty="0" smtClean="0"/>
          </a:p>
        </p:txBody>
      </p:sp>
      <p:sp>
        <p:nvSpPr>
          <p:cNvPr id="4" name="Rektangel med rundade hörn 3"/>
          <p:cNvSpPr/>
          <p:nvPr/>
        </p:nvSpPr>
        <p:spPr bwMode="auto">
          <a:xfrm>
            <a:off x="260581" y="2024359"/>
            <a:ext cx="1897906" cy="975205"/>
          </a:xfrm>
          <a:prstGeom prst="roundRect">
            <a:avLst/>
          </a:prstGeom>
          <a:solidFill>
            <a:schemeClr val="accent2">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100" b="1" dirty="0" smtClean="0">
                <a:solidFill>
                  <a:schemeClr val="bg1"/>
                </a:solidFill>
                <a:latin typeface="Trebuchet MS" pitchFamily="34" charset="0"/>
              </a:rPr>
              <a:t>formal </a:t>
            </a:r>
            <a:r>
              <a:rPr lang="sv-SE" sz="1100" b="1" dirty="0" err="1" smtClean="0">
                <a:solidFill>
                  <a:schemeClr val="bg1"/>
                </a:solidFill>
                <a:latin typeface="Trebuchet MS" pitchFamily="34" charset="0"/>
              </a:rPr>
              <a:t>requirements</a:t>
            </a:r>
            <a:endParaRPr kumimoji="0" lang="sv-SE" sz="1100" b="1" i="0" u="none" strike="noStrike" cap="none" normalizeH="0" baseline="0" dirty="0" smtClean="0">
              <a:ln>
                <a:noFill/>
              </a:ln>
              <a:solidFill>
                <a:schemeClr val="bg1"/>
              </a:solidFill>
              <a:effectLst/>
              <a:latin typeface="Trebuchet MS" pitchFamily="34" charset="0"/>
            </a:endParaRPr>
          </a:p>
        </p:txBody>
      </p:sp>
      <p:sp>
        <p:nvSpPr>
          <p:cNvPr id="5" name="Rektangel med rundade hörn 4"/>
          <p:cNvSpPr/>
          <p:nvPr/>
        </p:nvSpPr>
        <p:spPr bwMode="auto">
          <a:xfrm>
            <a:off x="260581" y="1288269"/>
            <a:ext cx="4625743" cy="648072"/>
          </a:xfrm>
          <a:prstGeom prst="roundRect">
            <a:avLst/>
          </a:prstGeom>
          <a:solidFill>
            <a:schemeClr val="tx1">
              <a:lumMod val="75000"/>
              <a:lumOff val="2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400" b="1" dirty="0" smtClean="0">
                <a:solidFill>
                  <a:schemeClr val="bg1"/>
                </a:solidFill>
                <a:latin typeface="Trebuchet MS" pitchFamily="34" charset="0"/>
              </a:rPr>
              <a:t>LFV and focus on the </a:t>
            </a:r>
            <a:r>
              <a:rPr lang="sv-SE" sz="1400" b="1" dirty="0" err="1" smtClean="0">
                <a:solidFill>
                  <a:schemeClr val="bg1"/>
                </a:solidFill>
                <a:latin typeface="Trebuchet MS" pitchFamily="34" charset="0"/>
              </a:rPr>
              <a:t>environment</a:t>
            </a:r>
            <a:endParaRPr kumimoji="0" lang="sv-SE" sz="1400" b="1" i="0" u="none" strike="noStrike" cap="none" normalizeH="0" baseline="0" dirty="0" smtClean="0">
              <a:ln>
                <a:noFill/>
              </a:ln>
              <a:solidFill>
                <a:schemeClr val="bg1"/>
              </a:solidFill>
              <a:effectLst/>
              <a:latin typeface="Trebuchet MS" pitchFamily="34" charset="0"/>
            </a:endParaRPr>
          </a:p>
        </p:txBody>
      </p:sp>
      <p:sp>
        <p:nvSpPr>
          <p:cNvPr id="6" name="Rektangel med rundade hörn 5"/>
          <p:cNvSpPr/>
          <p:nvPr/>
        </p:nvSpPr>
        <p:spPr bwMode="auto">
          <a:xfrm>
            <a:off x="2282401" y="2024056"/>
            <a:ext cx="1896376" cy="975205"/>
          </a:xfrm>
          <a:prstGeom prst="roundRect">
            <a:avLst/>
          </a:prstGeom>
          <a:solidFill>
            <a:schemeClr val="accent2">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100" dirty="0" smtClean="0">
                <a:solidFill>
                  <a:schemeClr val="bg1"/>
                </a:solidFill>
                <a:latin typeface="Trebuchet MS" pitchFamily="34" charset="0"/>
              </a:rPr>
              <a:t>air </a:t>
            </a:r>
            <a:r>
              <a:rPr lang="sv-SE" sz="1100" dirty="0" err="1" smtClean="0">
                <a:solidFill>
                  <a:schemeClr val="bg1"/>
                </a:solidFill>
                <a:latin typeface="Trebuchet MS" pitchFamily="34" charset="0"/>
              </a:rPr>
              <a:t>traffic</a:t>
            </a:r>
            <a:r>
              <a:rPr lang="sv-SE" sz="1100" dirty="0" smtClean="0">
                <a:solidFill>
                  <a:schemeClr val="bg1"/>
                </a:solidFill>
                <a:latin typeface="Trebuchet MS" pitchFamily="34" charset="0"/>
              </a:rPr>
              <a:t> in a global </a:t>
            </a:r>
            <a:r>
              <a:rPr lang="sv-SE" sz="1100" dirty="0" err="1" smtClean="0">
                <a:solidFill>
                  <a:schemeClr val="bg1"/>
                </a:solidFill>
                <a:latin typeface="Trebuchet MS" pitchFamily="34" charset="0"/>
              </a:rPr>
              <a:t>context</a:t>
            </a:r>
            <a:endParaRPr kumimoji="0" lang="sv-SE" sz="1100" b="0" i="0" u="none" strike="noStrike" cap="none" normalizeH="0" baseline="0" dirty="0" smtClean="0">
              <a:ln>
                <a:noFill/>
              </a:ln>
              <a:solidFill>
                <a:schemeClr val="bg1"/>
              </a:solidFill>
              <a:effectLst/>
              <a:latin typeface="Trebuchet MS" pitchFamily="34" charset="0"/>
            </a:endParaRPr>
          </a:p>
        </p:txBody>
      </p:sp>
      <p:sp>
        <p:nvSpPr>
          <p:cNvPr id="7" name="Rektangel med rundade hörn 6"/>
          <p:cNvSpPr/>
          <p:nvPr/>
        </p:nvSpPr>
        <p:spPr bwMode="auto">
          <a:xfrm>
            <a:off x="4270977" y="2024359"/>
            <a:ext cx="1896376" cy="974902"/>
          </a:xfrm>
          <a:prstGeom prst="roundRect">
            <a:avLst/>
          </a:prstGeom>
          <a:solidFill>
            <a:schemeClr val="accent2">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100" dirty="0" err="1" smtClean="0">
                <a:solidFill>
                  <a:schemeClr val="bg1"/>
                </a:solidFill>
                <a:latin typeface="Trebuchet MS" pitchFamily="34" charset="0"/>
              </a:rPr>
              <a:t>reduced</a:t>
            </a:r>
            <a:r>
              <a:rPr lang="sv-SE" sz="1100" dirty="0" smtClean="0">
                <a:solidFill>
                  <a:schemeClr val="bg1"/>
                </a:solidFill>
                <a:latin typeface="Trebuchet MS" pitchFamily="34" charset="0"/>
              </a:rPr>
              <a:t> </a:t>
            </a:r>
            <a:r>
              <a:rPr lang="sv-SE" sz="1100" dirty="0" err="1" smtClean="0">
                <a:solidFill>
                  <a:schemeClr val="bg1"/>
                </a:solidFill>
                <a:latin typeface="Trebuchet MS" pitchFamily="34" charset="0"/>
              </a:rPr>
              <a:t>costs</a:t>
            </a:r>
            <a:r>
              <a:rPr lang="sv-SE" sz="1100" dirty="0" smtClean="0">
                <a:solidFill>
                  <a:schemeClr val="bg1"/>
                </a:solidFill>
                <a:latin typeface="Trebuchet MS" pitchFamily="34" charset="0"/>
              </a:rPr>
              <a:t> for </a:t>
            </a:r>
            <a:r>
              <a:rPr lang="sv-SE" sz="1100" dirty="0" err="1" smtClean="0">
                <a:solidFill>
                  <a:schemeClr val="bg1"/>
                </a:solidFill>
                <a:latin typeface="Trebuchet MS" pitchFamily="34" charset="0"/>
              </a:rPr>
              <a:t>customers</a:t>
            </a:r>
            <a:endParaRPr kumimoji="0" lang="sv-SE" sz="1100" b="0" i="0" u="none" strike="noStrike" cap="none" normalizeH="0" baseline="0" dirty="0" smtClean="0">
              <a:ln>
                <a:noFill/>
              </a:ln>
              <a:solidFill>
                <a:schemeClr val="bg1"/>
              </a:solidFill>
              <a:effectLst/>
              <a:latin typeface="Trebuchet MS" pitchFamily="34" charset="0"/>
            </a:endParaRPr>
          </a:p>
        </p:txBody>
      </p:sp>
      <p:sp>
        <p:nvSpPr>
          <p:cNvPr id="9" name="Rektangel med rundade hörn 8"/>
          <p:cNvSpPr/>
          <p:nvPr/>
        </p:nvSpPr>
        <p:spPr bwMode="auto">
          <a:xfrm>
            <a:off x="6262479" y="2024359"/>
            <a:ext cx="1876178" cy="974902"/>
          </a:xfrm>
          <a:prstGeom prst="roundRect">
            <a:avLst/>
          </a:prstGeom>
          <a:solidFill>
            <a:schemeClr val="accent2">
              <a:lumMod val="75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100" dirty="0" smtClean="0">
                <a:solidFill>
                  <a:schemeClr val="bg1"/>
                </a:solidFill>
                <a:latin typeface="Trebuchet MS" pitchFamily="34" charset="0"/>
              </a:rPr>
              <a:t>Swedavia and </a:t>
            </a:r>
            <a:r>
              <a:rPr lang="sv-SE" sz="1100" dirty="0" err="1" smtClean="0">
                <a:solidFill>
                  <a:schemeClr val="bg1"/>
                </a:solidFill>
                <a:latin typeface="Trebuchet MS" pitchFamily="34" charset="0"/>
              </a:rPr>
              <a:t>other</a:t>
            </a:r>
            <a:r>
              <a:rPr lang="sv-SE" sz="1100" dirty="0" smtClean="0">
                <a:solidFill>
                  <a:schemeClr val="bg1"/>
                </a:solidFill>
                <a:latin typeface="Trebuchet MS" pitchFamily="34" charset="0"/>
              </a:rPr>
              <a:t> </a:t>
            </a:r>
            <a:r>
              <a:rPr lang="sv-SE" sz="1100" dirty="0" err="1" smtClean="0">
                <a:solidFill>
                  <a:schemeClr val="bg1"/>
                </a:solidFill>
                <a:latin typeface="Trebuchet MS" pitchFamily="34" charset="0"/>
              </a:rPr>
              <a:t>airport</a:t>
            </a:r>
            <a:r>
              <a:rPr lang="sv-SE" sz="1100" dirty="0" smtClean="0">
                <a:solidFill>
                  <a:schemeClr val="bg1"/>
                </a:solidFill>
                <a:latin typeface="Trebuchet MS" pitchFamily="34" charset="0"/>
              </a:rPr>
              <a:t> operators</a:t>
            </a:r>
            <a:endParaRPr kumimoji="0" lang="sv-SE" sz="1100" b="0" i="0" u="none" strike="noStrike" cap="none" normalizeH="0" baseline="0" dirty="0" smtClean="0">
              <a:ln>
                <a:noFill/>
              </a:ln>
              <a:solidFill>
                <a:schemeClr val="bg1"/>
              </a:solidFill>
              <a:effectLst/>
              <a:latin typeface="Trebuchet MS" pitchFamily="34" charset="0"/>
            </a:endParaRPr>
          </a:p>
        </p:txBody>
      </p:sp>
      <p:cxnSp>
        <p:nvCxnSpPr>
          <p:cNvPr id="12" name="Rak 11"/>
          <p:cNvCxnSpPr/>
          <p:nvPr/>
        </p:nvCxnSpPr>
        <p:spPr>
          <a:xfrm>
            <a:off x="6713345" y="3250335"/>
            <a:ext cx="0" cy="218078"/>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ruta 12"/>
          <p:cNvSpPr txBox="1"/>
          <p:nvPr/>
        </p:nvSpPr>
        <p:spPr>
          <a:xfrm>
            <a:off x="6411141" y="3460538"/>
            <a:ext cx="2748560" cy="276999"/>
          </a:xfrm>
          <a:prstGeom prst="rect">
            <a:avLst/>
          </a:prstGeom>
          <a:noFill/>
        </p:spPr>
        <p:txBody>
          <a:bodyPr wrap="square" rtlCol="0">
            <a:spAutoFit/>
          </a:bodyPr>
          <a:lstStyle/>
          <a:p>
            <a:r>
              <a:rPr lang="sv-SE" sz="1200" b="1" i="1" dirty="0" smtClean="0"/>
              <a:t>ACA – </a:t>
            </a:r>
            <a:r>
              <a:rPr lang="sv-SE" sz="1200" b="1" i="1" dirty="0" err="1" smtClean="0"/>
              <a:t>level</a:t>
            </a:r>
            <a:r>
              <a:rPr lang="sv-SE" sz="1200" b="1" i="1" dirty="0" smtClean="0"/>
              <a:t> 3</a:t>
            </a:r>
          </a:p>
        </p:txBody>
      </p:sp>
      <p:sp>
        <p:nvSpPr>
          <p:cNvPr id="10" name="textruta 9"/>
          <p:cNvSpPr txBox="1"/>
          <p:nvPr/>
        </p:nvSpPr>
        <p:spPr>
          <a:xfrm>
            <a:off x="4562791" y="3882448"/>
            <a:ext cx="2748560" cy="276999"/>
          </a:xfrm>
          <a:prstGeom prst="rect">
            <a:avLst/>
          </a:prstGeom>
          <a:noFill/>
        </p:spPr>
        <p:txBody>
          <a:bodyPr wrap="square" rtlCol="0">
            <a:spAutoFit/>
          </a:bodyPr>
          <a:lstStyle/>
          <a:p>
            <a:r>
              <a:rPr lang="sv-SE" sz="1200" b="1" i="1" dirty="0" smtClean="0"/>
              <a:t>SAS: 1% - 75 miljoner</a:t>
            </a:r>
          </a:p>
        </p:txBody>
      </p:sp>
      <p:cxnSp>
        <p:nvCxnSpPr>
          <p:cNvPr id="11" name="Rak 10"/>
          <p:cNvCxnSpPr/>
          <p:nvPr/>
        </p:nvCxnSpPr>
        <p:spPr>
          <a:xfrm>
            <a:off x="4886039" y="3258476"/>
            <a:ext cx="0" cy="590939"/>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ruta 13"/>
          <p:cNvSpPr txBox="1"/>
          <p:nvPr/>
        </p:nvSpPr>
        <p:spPr>
          <a:xfrm>
            <a:off x="3052464" y="4516045"/>
            <a:ext cx="3808386" cy="276999"/>
          </a:xfrm>
          <a:prstGeom prst="rect">
            <a:avLst/>
          </a:prstGeom>
          <a:noFill/>
        </p:spPr>
        <p:txBody>
          <a:bodyPr wrap="square" rtlCol="0">
            <a:spAutoFit/>
          </a:bodyPr>
          <a:lstStyle/>
          <a:p>
            <a:r>
              <a:rPr lang="sv-SE" sz="1200" b="1" i="1" dirty="0" smtClean="0"/>
              <a:t>ATM – </a:t>
            </a:r>
            <a:r>
              <a:rPr lang="sv-SE" sz="1200" b="1" i="1" dirty="0" err="1" smtClean="0"/>
              <a:t>around</a:t>
            </a:r>
            <a:r>
              <a:rPr lang="sv-SE" sz="1200" b="1" i="1" dirty="0" smtClean="0"/>
              <a:t> 6%</a:t>
            </a:r>
            <a:endParaRPr lang="sv-SE" sz="1200" b="1" i="1" dirty="0"/>
          </a:p>
        </p:txBody>
      </p:sp>
      <p:cxnSp>
        <p:nvCxnSpPr>
          <p:cNvPr id="15" name="Rak 14"/>
          <p:cNvCxnSpPr/>
          <p:nvPr/>
        </p:nvCxnSpPr>
        <p:spPr>
          <a:xfrm>
            <a:off x="3279354" y="3256873"/>
            <a:ext cx="0" cy="1185085"/>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Rak 16"/>
          <p:cNvCxnSpPr/>
          <p:nvPr/>
        </p:nvCxnSpPr>
        <p:spPr>
          <a:xfrm>
            <a:off x="1808730" y="3256967"/>
            <a:ext cx="0" cy="367780"/>
          </a:xfrm>
          <a:prstGeom prst="line">
            <a:avLst/>
          </a:prstGeom>
          <a:ln w="190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Rubrik 1"/>
          <p:cNvSpPr>
            <a:spLocks noGrp="1"/>
          </p:cNvSpPr>
          <p:nvPr>
            <p:ph type="title"/>
          </p:nvPr>
        </p:nvSpPr>
        <p:spPr/>
        <p:txBody>
          <a:bodyPr/>
          <a:lstStyle/>
          <a:p>
            <a:r>
              <a:rPr lang="sv-SE" dirty="0" smtClean="0"/>
              <a:t>LFV – </a:t>
            </a:r>
            <a:r>
              <a:rPr lang="sv-SE" dirty="0" err="1" smtClean="0"/>
              <a:t>sustainable</a:t>
            </a:r>
            <a:r>
              <a:rPr lang="sv-SE" dirty="0" smtClean="0"/>
              <a:t> ATM</a:t>
            </a:r>
            <a:endParaRPr lang="sv-SE" dirty="0"/>
          </a:p>
        </p:txBody>
      </p:sp>
    </p:spTree>
    <p:extLst>
      <p:ext uri="{BB962C8B-B14F-4D97-AF65-F5344CB8AC3E}">
        <p14:creationId xmlns:p14="http://schemas.microsoft.com/office/powerpoint/2010/main" val="3085333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6" grpId="0" animBg="1"/>
      <p:bldP spid="7" grpId="0" animBg="1"/>
      <p:bldP spid="9" grpId="0" animBg="1"/>
      <p:bldP spid="13" grpId="0"/>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fr-FR" dirty="0" err="1" smtClean="0"/>
              <a:t>Zero</a:t>
            </a:r>
            <a:r>
              <a:rPr lang="fr-FR" dirty="0" smtClean="0"/>
              <a:t> </a:t>
            </a:r>
            <a:r>
              <a:rPr lang="fr-FR" dirty="0" err="1" smtClean="0"/>
              <a:t>carbon</a:t>
            </a:r>
            <a:r>
              <a:rPr lang="fr-FR" dirty="0" smtClean="0"/>
              <a:t> </a:t>
            </a:r>
            <a:r>
              <a:rPr lang="fr-FR" dirty="0" err="1"/>
              <a:t>dioxide</a:t>
            </a:r>
            <a:r>
              <a:rPr lang="fr-FR" dirty="0"/>
              <a:t> </a:t>
            </a:r>
            <a:r>
              <a:rPr lang="fr-FR" dirty="0" err="1"/>
              <a:t>emissions</a:t>
            </a:r>
            <a:r>
              <a:rPr lang="fr-FR" dirty="0"/>
              <a:t> 2020</a:t>
            </a:r>
          </a:p>
        </p:txBody>
      </p:sp>
      <p:pic>
        <p:nvPicPr>
          <p:cNvPr id="15" name="Platshållare för innehåll 5"/>
          <p:cNvPicPr>
            <a:picLocks noGrp="1"/>
          </p:cNvPicPr>
          <p:nvPr>
            <p:ph type="pic" sz="quarter" idx="10"/>
          </p:nvPr>
        </p:nvPicPr>
        <p:blipFill rotWithShape="1">
          <a:blip r:embed="rId3" cstate="print">
            <a:extLst>
              <a:ext uri="{28A0092B-C50C-407E-A947-70E740481C1C}">
                <a14:useLocalDpi xmlns:a14="http://schemas.microsoft.com/office/drawing/2010/main"/>
              </a:ext>
            </a:extLst>
          </a:blip>
          <a:srcRect t="2533" b="2533"/>
          <a:stretch/>
        </p:blipFill>
        <p:spPr>
          <a:xfrm>
            <a:off x="575428" y="1534477"/>
            <a:ext cx="2663825" cy="3176112"/>
          </a:xfrm>
        </p:spPr>
      </p:pic>
      <p:sp>
        <p:nvSpPr>
          <p:cNvPr id="4" name="Platshållare för bildnummer 3"/>
          <p:cNvSpPr>
            <a:spLocks noGrp="1"/>
          </p:cNvSpPr>
          <p:nvPr>
            <p:ph type="sldNum" sz="quarter" idx="13"/>
          </p:nvPr>
        </p:nvSpPr>
        <p:spPr>
          <a:xfrm>
            <a:off x="2872050" y="4904899"/>
            <a:ext cx="214873" cy="238601"/>
          </a:xfrm>
        </p:spPr>
        <p:txBody>
          <a:bodyPr/>
          <a:lstStyle/>
          <a:p>
            <a:fld id="{EEED0347-586D-4658-B04E-1AB0D657410F}" type="slidenum">
              <a:rPr lang="sv-SE" smtClean="0"/>
              <a:pPr/>
              <a:t>12</a:t>
            </a:fld>
            <a:endParaRPr lang="sv-SE"/>
          </a:p>
        </p:txBody>
      </p:sp>
      <p:sp>
        <p:nvSpPr>
          <p:cNvPr id="7" name="Rektangel 6"/>
          <p:cNvSpPr/>
          <p:nvPr/>
        </p:nvSpPr>
        <p:spPr>
          <a:xfrm>
            <a:off x="107504" y="594564"/>
            <a:ext cx="3131748" cy="4536001"/>
          </a:xfrm>
          <a:prstGeom prst="rect">
            <a:avLst/>
          </a:prstGeom>
          <a:gradFill flip="none" rotWithShape="1">
            <a:gsLst>
              <a:gs pos="0">
                <a:schemeClr val="bg1"/>
              </a:gs>
              <a:gs pos="100000">
                <a:schemeClr val="accent1">
                  <a:tint val="23500"/>
                  <a:satMod val="16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6" name="Bildobjekt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5468" y="3673472"/>
            <a:ext cx="1054969" cy="907157"/>
          </a:xfrm>
          <a:prstGeom prst="rect">
            <a:avLst/>
          </a:prstGeom>
        </p:spPr>
      </p:pic>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0312" y="759596"/>
            <a:ext cx="1003680" cy="90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Diagram 10"/>
          <p:cNvGraphicFramePr>
            <a:graphicFrameLocks/>
          </p:cNvGraphicFramePr>
          <p:nvPr>
            <p:extLst>
              <p:ext uri="{D42A27DB-BD31-4B8C-83A1-F6EECF244321}">
                <p14:modId xmlns:p14="http://schemas.microsoft.com/office/powerpoint/2010/main" val="2332189030"/>
              </p:ext>
            </p:extLst>
          </p:nvPr>
        </p:nvGraphicFramePr>
        <p:xfrm>
          <a:off x="3347864" y="1756363"/>
          <a:ext cx="5492334" cy="3061316"/>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ruta 9"/>
          <p:cNvSpPr txBox="1"/>
          <p:nvPr/>
        </p:nvSpPr>
        <p:spPr>
          <a:xfrm>
            <a:off x="3239252" y="1519512"/>
            <a:ext cx="1296144" cy="276999"/>
          </a:xfrm>
          <a:prstGeom prst="rect">
            <a:avLst/>
          </a:prstGeom>
          <a:noFill/>
        </p:spPr>
        <p:txBody>
          <a:bodyPr wrap="square" rtlCol="0">
            <a:spAutoFit/>
          </a:bodyPr>
          <a:lstStyle/>
          <a:p>
            <a:r>
              <a:rPr lang="sv-SE" sz="1200" dirty="0" err="1"/>
              <a:t>T</a:t>
            </a:r>
            <a:r>
              <a:rPr lang="sv-SE" sz="1200" dirty="0" err="1" smtClean="0"/>
              <a:t>onnes</a:t>
            </a:r>
            <a:endParaRPr lang="sv-SE" sz="1200" dirty="0"/>
          </a:p>
        </p:txBody>
      </p:sp>
      <p:graphicFrame>
        <p:nvGraphicFramePr>
          <p:cNvPr id="18" name="Diagram 17"/>
          <p:cNvGraphicFramePr>
            <a:graphicFrameLocks/>
          </p:cNvGraphicFramePr>
          <p:nvPr>
            <p:extLst>
              <p:ext uri="{D42A27DB-BD31-4B8C-83A1-F6EECF244321}">
                <p14:modId xmlns:p14="http://schemas.microsoft.com/office/powerpoint/2010/main" val="431187459"/>
              </p:ext>
            </p:extLst>
          </p:nvPr>
        </p:nvGraphicFramePr>
        <p:xfrm>
          <a:off x="5633463" y="1698435"/>
          <a:ext cx="3476110" cy="168437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93782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06518" y="1306376"/>
            <a:ext cx="3034247" cy="2619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ubrik 1"/>
          <p:cNvSpPr>
            <a:spLocks noGrp="1"/>
          </p:cNvSpPr>
          <p:nvPr>
            <p:ph type="title"/>
          </p:nvPr>
        </p:nvSpPr>
        <p:spPr/>
        <p:txBody>
          <a:bodyPr/>
          <a:lstStyle/>
          <a:p>
            <a:r>
              <a:rPr lang="sv-SE" dirty="0" smtClean="0"/>
              <a:t>Swedavia Airports - </a:t>
            </a:r>
            <a:r>
              <a:rPr lang="sv-SE" dirty="0" err="1" smtClean="0"/>
              <a:t>world</a:t>
            </a:r>
            <a:r>
              <a:rPr lang="sv-SE" dirty="0" smtClean="0"/>
              <a:t> leading in operating </a:t>
            </a:r>
            <a:r>
              <a:rPr lang="sv-SE" dirty="0" err="1" smtClean="0"/>
              <a:t>climate</a:t>
            </a:r>
            <a:r>
              <a:rPr lang="sv-SE" dirty="0" smtClean="0"/>
              <a:t> smart </a:t>
            </a:r>
            <a:r>
              <a:rPr lang="sv-SE" dirty="0" err="1" smtClean="0"/>
              <a:t>airports</a:t>
            </a:r>
            <a:endParaRPr lang="sv-SE" dirty="0"/>
          </a:p>
        </p:txBody>
      </p:sp>
      <p:sp>
        <p:nvSpPr>
          <p:cNvPr id="3" name="Platshållare för bildnummer 2"/>
          <p:cNvSpPr>
            <a:spLocks noGrp="1"/>
          </p:cNvSpPr>
          <p:nvPr>
            <p:ph type="sldNum" sz="quarter" idx="12"/>
          </p:nvPr>
        </p:nvSpPr>
        <p:spPr/>
        <p:txBody>
          <a:bodyPr/>
          <a:lstStyle/>
          <a:p>
            <a:fld id="{EEED0347-586D-4658-B04E-1AB0D657410F}" type="slidenum">
              <a:rPr lang="sv-SE" smtClean="0"/>
              <a:pPr/>
              <a:t>13</a:t>
            </a:fld>
            <a:endParaRPr lang="sv-SE"/>
          </a:p>
        </p:txBody>
      </p:sp>
      <p:sp>
        <p:nvSpPr>
          <p:cNvPr id="5" name="Platshållare för innehåll 2"/>
          <p:cNvSpPr txBox="1">
            <a:spLocks/>
          </p:cNvSpPr>
          <p:nvPr/>
        </p:nvSpPr>
        <p:spPr>
          <a:xfrm>
            <a:off x="899591" y="1717158"/>
            <a:ext cx="5904657" cy="3207544"/>
          </a:xfrm>
          <a:prstGeom prst="rect">
            <a:avLst/>
          </a:prstGeom>
        </p:spPr>
        <p:txBody>
          <a:bodyPr/>
          <a:lstStyle>
            <a:lvl1pPr marL="0" indent="0" algn="l" defTabSz="914400" rtl="0" eaLnBrk="1" latinLnBrk="0" hangingPunct="1">
              <a:lnSpc>
                <a:spcPct val="110000"/>
              </a:lnSpc>
              <a:spcBef>
                <a:spcPts val="400"/>
              </a:spcBef>
              <a:spcAft>
                <a:spcPts val="400"/>
              </a:spcAft>
              <a:buFont typeface="Arial" pitchFamily="34" charset="0"/>
              <a:buNone/>
              <a:defRPr sz="1600" kern="1200">
                <a:solidFill>
                  <a:schemeClr val="tx1"/>
                </a:solidFill>
                <a:latin typeface="+mn-lt"/>
                <a:ea typeface="+mn-ea"/>
                <a:cs typeface="+mn-cs"/>
              </a:defRPr>
            </a:lvl1pPr>
            <a:lvl2pPr marL="182562" indent="0" algn="l" defTabSz="914400" rtl="0" eaLnBrk="1" latinLnBrk="0" hangingPunct="1">
              <a:lnSpc>
                <a:spcPct val="110000"/>
              </a:lnSpc>
              <a:spcBef>
                <a:spcPts val="0"/>
              </a:spcBef>
              <a:spcAft>
                <a:spcPts val="400"/>
              </a:spcAft>
              <a:buFont typeface="Arial" pitchFamily="34" charset="0"/>
              <a:buNone/>
              <a:defRPr sz="1400" kern="1200">
                <a:solidFill>
                  <a:schemeClr val="tx1"/>
                </a:solidFill>
                <a:latin typeface="+mn-lt"/>
                <a:ea typeface="+mn-ea"/>
                <a:cs typeface="+mn-cs"/>
              </a:defRPr>
            </a:lvl2pPr>
            <a:lvl3pPr marL="358775" indent="0" algn="l" defTabSz="914400" rtl="0" eaLnBrk="1" latinLnBrk="0" hangingPunct="1">
              <a:lnSpc>
                <a:spcPct val="110000"/>
              </a:lnSpc>
              <a:spcBef>
                <a:spcPts val="0"/>
              </a:spcBef>
              <a:spcAft>
                <a:spcPts val="400"/>
              </a:spcAft>
              <a:buFont typeface="Arial" pitchFamily="34" charset="0"/>
              <a:buNone/>
              <a:defRPr sz="1200" kern="1200">
                <a:solidFill>
                  <a:schemeClr val="tx1"/>
                </a:solidFill>
                <a:latin typeface="+mn-lt"/>
                <a:ea typeface="+mn-ea"/>
                <a:cs typeface="+mn-cs"/>
              </a:defRPr>
            </a:lvl3pPr>
            <a:lvl4pPr marL="541338"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4pPr>
            <a:lvl5pPr marL="715962" indent="0" algn="l" defTabSz="914400" rtl="0" eaLnBrk="1" latinLnBrk="0" hangingPunct="1">
              <a:lnSpc>
                <a:spcPct val="110000"/>
              </a:lnSpc>
              <a:spcBef>
                <a:spcPts val="0"/>
              </a:spcBef>
              <a:spcAft>
                <a:spcPts val="400"/>
              </a:spcAft>
              <a:buFont typeface="Arial" pitchFamily="34" charset="0"/>
              <a:buNone/>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2400" b="1" kern="0" dirty="0" smtClean="0"/>
              <a:t>...</a:t>
            </a:r>
            <a:r>
              <a:rPr lang="sv-SE" sz="1800" dirty="0" err="1"/>
              <a:t>continuous</a:t>
            </a:r>
            <a:r>
              <a:rPr lang="sv-SE" sz="1800" dirty="0"/>
              <a:t> </a:t>
            </a:r>
            <a:r>
              <a:rPr lang="sv-SE" sz="1800" dirty="0" err="1"/>
              <a:t>decrease</a:t>
            </a:r>
            <a:r>
              <a:rPr lang="sv-SE" sz="1800" dirty="0"/>
              <a:t> </a:t>
            </a:r>
            <a:r>
              <a:rPr lang="sv-SE" sz="1800" dirty="0" err="1"/>
              <a:t>of</a:t>
            </a:r>
            <a:r>
              <a:rPr lang="sv-SE" sz="1800" dirty="0"/>
              <a:t> </a:t>
            </a:r>
            <a:r>
              <a:rPr lang="sv-SE" sz="1800" dirty="0" err="1"/>
              <a:t>carbon</a:t>
            </a:r>
            <a:r>
              <a:rPr lang="sv-SE" sz="1800" dirty="0"/>
              <a:t> </a:t>
            </a:r>
            <a:r>
              <a:rPr lang="sv-SE" sz="1800" dirty="0" err="1"/>
              <a:t>dioxide</a:t>
            </a:r>
            <a:r>
              <a:rPr lang="sv-SE" sz="1800" dirty="0"/>
              <a:t> emissions</a:t>
            </a:r>
            <a:br>
              <a:rPr lang="sv-SE" sz="1800" dirty="0"/>
            </a:br>
            <a:endParaRPr lang="sv-SE" sz="1800" dirty="0"/>
          </a:p>
          <a:p>
            <a:r>
              <a:rPr lang="sv-SE" sz="1800" dirty="0"/>
              <a:t>...</a:t>
            </a:r>
            <a:r>
              <a:rPr lang="sv-SE" sz="1800" dirty="0" err="1"/>
              <a:t>engage</a:t>
            </a:r>
            <a:r>
              <a:rPr lang="sv-SE" sz="1800" dirty="0"/>
              <a:t> </a:t>
            </a:r>
            <a:r>
              <a:rPr lang="sv-SE" sz="1800" dirty="0" err="1"/>
              <a:t>other</a:t>
            </a:r>
            <a:r>
              <a:rPr lang="sv-SE" sz="1800" dirty="0"/>
              <a:t> </a:t>
            </a:r>
            <a:r>
              <a:rPr lang="sv-SE" sz="1800" dirty="0" err="1"/>
              <a:t>companies</a:t>
            </a:r>
            <a:r>
              <a:rPr lang="sv-SE" sz="1800" dirty="0"/>
              <a:t>, </a:t>
            </a:r>
            <a:r>
              <a:rPr lang="en-US" sz="1800" dirty="0"/>
              <a:t>such as airlines, catering companies and public transport companies, in the work on climate change</a:t>
            </a:r>
            <a:r>
              <a:rPr lang="sv-SE" sz="1800" dirty="0"/>
              <a:t/>
            </a:r>
            <a:br>
              <a:rPr lang="sv-SE" sz="1800" dirty="0"/>
            </a:br>
            <a:endParaRPr lang="sv-SE" sz="1800" dirty="0"/>
          </a:p>
          <a:p>
            <a:r>
              <a:rPr lang="sv-SE" sz="1800" dirty="0"/>
              <a:t>...</a:t>
            </a:r>
            <a:r>
              <a:rPr lang="en-US" sz="1800" dirty="0"/>
              <a:t> is climate neutral considerable emissions from own operations</a:t>
            </a:r>
            <a:endParaRPr lang="sv-SE" sz="1800" dirty="0"/>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18852" y="4307032"/>
            <a:ext cx="1254819" cy="739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46261" y="3544091"/>
            <a:ext cx="819688" cy="762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04248" y="3803087"/>
            <a:ext cx="595206" cy="41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1283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a:t>Engage</a:t>
            </a:r>
            <a:r>
              <a:rPr lang="sv-SE" dirty="0"/>
              <a:t> </a:t>
            </a:r>
            <a:r>
              <a:rPr lang="sv-SE" dirty="0" err="1"/>
              <a:t>other</a:t>
            </a:r>
            <a:r>
              <a:rPr lang="sv-SE" dirty="0"/>
              <a:t> </a:t>
            </a:r>
            <a:r>
              <a:rPr lang="sv-SE" dirty="0" err="1"/>
              <a:t>companies</a:t>
            </a:r>
            <a:r>
              <a:rPr lang="sv-SE" dirty="0"/>
              <a:t>,</a:t>
            </a:r>
          </a:p>
        </p:txBody>
      </p:sp>
      <p:sp>
        <p:nvSpPr>
          <p:cNvPr id="3" name="Platshållare för bildnummer 2"/>
          <p:cNvSpPr>
            <a:spLocks noGrp="1"/>
          </p:cNvSpPr>
          <p:nvPr>
            <p:ph type="sldNum" sz="quarter" idx="12"/>
          </p:nvPr>
        </p:nvSpPr>
        <p:spPr/>
        <p:txBody>
          <a:bodyPr/>
          <a:lstStyle/>
          <a:p>
            <a:fld id="{EEED0347-586D-4658-B04E-1AB0D657410F}" type="slidenum">
              <a:rPr lang="sv-SE" smtClean="0">
                <a:solidFill>
                  <a:srgbClr val="001E3C"/>
                </a:solidFill>
              </a:rPr>
              <a:pPr/>
              <a:t>14</a:t>
            </a:fld>
            <a:endParaRPr lang="sv-SE">
              <a:solidFill>
                <a:srgbClr val="001E3C"/>
              </a:solidFill>
            </a:endParaRPr>
          </a:p>
        </p:txBody>
      </p:sp>
      <p:sp>
        <p:nvSpPr>
          <p:cNvPr id="4" name="Platshållare för text 3"/>
          <p:cNvSpPr>
            <a:spLocks noGrp="1"/>
          </p:cNvSpPr>
          <p:nvPr>
            <p:ph type="body" sz="quarter" idx="13"/>
          </p:nvPr>
        </p:nvSpPr>
        <p:spPr/>
        <p:txBody>
          <a:bodyPr/>
          <a:lstStyle/>
          <a:p>
            <a:pPr marL="285750" indent="-285750">
              <a:buFont typeface="Arial" panose="020B0604020202020204" pitchFamily="34" charset="0"/>
              <a:buChar char="•"/>
            </a:pPr>
            <a:r>
              <a:rPr lang="en-GB" altLang="sv-SE" sz="1800" dirty="0"/>
              <a:t>Reducing emissions from ground transportation</a:t>
            </a:r>
          </a:p>
          <a:p>
            <a:pPr marL="285750" indent="-285750">
              <a:buFont typeface="Arial" panose="020B0604020202020204" pitchFamily="34" charset="0"/>
              <a:buChar char="•"/>
            </a:pPr>
            <a:r>
              <a:rPr lang="en-GB" altLang="sv-SE" sz="1800" dirty="0"/>
              <a:t>Bio </a:t>
            </a:r>
            <a:r>
              <a:rPr lang="en-GB" altLang="sv-SE" sz="1800" dirty="0" err="1"/>
              <a:t>Jetfuel</a:t>
            </a:r>
            <a:endParaRPr lang="en-GB" altLang="sv-SE" sz="1800" dirty="0"/>
          </a:p>
          <a:p>
            <a:pPr marL="285750" indent="-285750">
              <a:buFont typeface="Arial" panose="020B0604020202020204" pitchFamily="34" charset="0"/>
              <a:buChar char="•"/>
            </a:pPr>
            <a:r>
              <a:rPr lang="en-GB" altLang="sv-SE" sz="1800" dirty="0"/>
              <a:t>Efficient airspace</a:t>
            </a:r>
          </a:p>
          <a:p>
            <a:endParaRPr lang="sv-SE"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8333" y="627535"/>
            <a:ext cx="2685667" cy="3077628"/>
          </a:xfrm>
          <a:prstGeom prst="rect">
            <a:avLst/>
          </a:prstGeom>
          <a:noFill/>
          <a:ln>
            <a:noFill/>
          </a:ln>
          <a:effectLst/>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716" t="10637" r="15706"/>
          <a:stretch/>
        </p:blipFill>
        <p:spPr bwMode="auto">
          <a:xfrm>
            <a:off x="4675343" y="1191103"/>
            <a:ext cx="2177993" cy="146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55402" y="2653981"/>
            <a:ext cx="2839882" cy="226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1220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5024" y="1228298"/>
            <a:ext cx="6174711" cy="3472901"/>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2665022" y="4451495"/>
            <a:ext cx="1292772" cy="276999"/>
          </a:xfrm>
          <a:prstGeom prst="rect">
            <a:avLst/>
          </a:prstGeom>
          <a:noFill/>
        </p:spPr>
        <p:txBody>
          <a:bodyPr wrap="square" rtlCol="0">
            <a:spAutoFit/>
          </a:bodyPr>
          <a:lstStyle/>
          <a:p>
            <a:r>
              <a:rPr lang="sv-SE" sz="1200" dirty="0" smtClean="0">
                <a:solidFill>
                  <a:schemeClr val="bg1"/>
                </a:solidFill>
              </a:rPr>
              <a:t>© dryden.se</a:t>
            </a:r>
            <a:endParaRPr lang="sv-SE" sz="1200" dirty="0">
              <a:solidFill>
                <a:schemeClr val="bg1"/>
              </a:solidFill>
            </a:endParaRPr>
          </a:p>
        </p:txBody>
      </p:sp>
      <p:sp>
        <p:nvSpPr>
          <p:cNvPr id="8" name="textruta 7"/>
          <p:cNvSpPr txBox="1"/>
          <p:nvPr/>
        </p:nvSpPr>
        <p:spPr>
          <a:xfrm>
            <a:off x="801503" y="252710"/>
            <a:ext cx="3099748" cy="369332"/>
          </a:xfrm>
          <a:prstGeom prst="rect">
            <a:avLst/>
          </a:prstGeom>
          <a:noFill/>
        </p:spPr>
        <p:txBody>
          <a:bodyPr wrap="square" rtlCol="0">
            <a:spAutoFit/>
          </a:bodyPr>
          <a:lstStyle/>
          <a:p>
            <a:r>
              <a:rPr lang="sv-SE" dirty="0" smtClean="0">
                <a:solidFill>
                  <a:schemeClr val="bg1"/>
                </a:solidFill>
              </a:rPr>
              <a:t>Miljöanalys Åre Östersund</a:t>
            </a:r>
            <a:endParaRPr lang="sv-SE" dirty="0">
              <a:solidFill>
                <a:schemeClr val="bg1"/>
              </a:solidFill>
            </a:endParaRPr>
          </a:p>
        </p:txBody>
      </p:sp>
      <p:sp>
        <p:nvSpPr>
          <p:cNvPr id="9" name="Rubrik 3"/>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2400" kern="1200">
                <a:solidFill>
                  <a:srgbClr val="7F7F7F"/>
                </a:solidFill>
                <a:latin typeface="+mj-lt"/>
                <a:ea typeface="+mj-ea"/>
                <a:cs typeface="+mj-cs"/>
              </a:defRPr>
            </a:lvl1pPr>
          </a:lstStyle>
          <a:p>
            <a:r>
              <a:rPr lang="sv-SE" dirty="0" smtClean="0"/>
              <a:t>Environmental </a:t>
            </a:r>
            <a:r>
              <a:rPr lang="sv-SE" dirty="0" err="1" smtClean="0"/>
              <a:t>assesment</a:t>
            </a:r>
            <a:endParaRPr lang="sv-SE" dirty="0"/>
          </a:p>
        </p:txBody>
      </p:sp>
      <p:sp>
        <p:nvSpPr>
          <p:cNvPr id="10" name="Platshållare för innehåll 2"/>
          <p:cNvSpPr txBox="1">
            <a:spLocks/>
          </p:cNvSpPr>
          <p:nvPr/>
        </p:nvSpPr>
        <p:spPr>
          <a:xfrm>
            <a:off x="457202" y="1200151"/>
            <a:ext cx="3534355" cy="3394472"/>
          </a:xfrm>
          <a:prstGeom prst="rect">
            <a:avLst/>
          </a:prstGeom>
        </p:spPr>
        <p:txBody>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dirty="0" err="1" smtClean="0"/>
              <a:t>What</a:t>
            </a:r>
            <a:r>
              <a:rPr lang="sv-SE" sz="2800" dirty="0" smtClean="0"/>
              <a:t>?</a:t>
            </a:r>
          </a:p>
          <a:p>
            <a:pPr marL="0" indent="0">
              <a:buNone/>
            </a:pPr>
            <a:r>
              <a:rPr lang="sv-SE" sz="2800" dirty="0" err="1" smtClean="0"/>
              <a:t>Why</a:t>
            </a:r>
            <a:r>
              <a:rPr lang="sv-SE" sz="2800" dirty="0" smtClean="0"/>
              <a:t>?</a:t>
            </a:r>
          </a:p>
          <a:p>
            <a:pPr marL="0" indent="0">
              <a:buNone/>
            </a:pPr>
            <a:r>
              <a:rPr lang="sv-SE" sz="2800" dirty="0" err="1" smtClean="0"/>
              <a:t>How</a:t>
            </a:r>
            <a:r>
              <a:rPr lang="sv-SE" sz="2800" dirty="0" smtClean="0"/>
              <a:t>?</a:t>
            </a:r>
            <a:endParaRPr lang="sv-SE" sz="2800" dirty="0"/>
          </a:p>
        </p:txBody>
      </p:sp>
      <p:sp>
        <p:nvSpPr>
          <p:cNvPr id="7" name="Rektangel 6"/>
          <p:cNvSpPr/>
          <p:nvPr/>
        </p:nvSpPr>
        <p:spPr>
          <a:xfrm>
            <a:off x="-204717" y="2233781"/>
            <a:ext cx="2688609" cy="546762"/>
          </a:xfrm>
          <a:prstGeom prst="rect">
            <a:avLst/>
          </a:prstGeom>
          <a:solidFill>
            <a:srgbClr val="948A82">
              <a:alpha val="41176"/>
            </a:srgbClr>
          </a:solidFill>
          <a:ln w="57150">
            <a:no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2" name="Bildobjekt 1"/>
          <p:cNvPicPr>
            <a:picLocks noChangeAspect="1"/>
          </p:cNvPicPr>
          <p:nvPr/>
        </p:nvPicPr>
        <p:blipFill>
          <a:blip r:embed="rId3">
            <a:extLst>
              <a:ext uri="{28A0092B-C50C-407E-A947-70E740481C1C}">
                <a14:useLocalDpi xmlns:a14="http://schemas.microsoft.com/office/drawing/2010/main"/>
              </a:ext>
            </a:extLst>
          </a:blip>
          <a:stretch>
            <a:fillRect/>
          </a:stretch>
        </p:blipFill>
        <p:spPr>
          <a:xfrm rot="358763">
            <a:off x="1940656" y="457453"/>
            <a:ext cx="5058487" cy="4411001"/>
          </a:xfrm>
          <a:prstGeom prst="rect">
            <a:avLst/>
          </a:prstGeom>
        </p:spPr>
      </p:pic>
    </p:spTree>
    <p:extLst>
      <p:ext uri="{BB962C8B-B14F-4D97-AF65-F5344CB8AC3E}">
        <p14:creationId xmlns:p14="http://schemas.microsoft.com/office/powerpoint/2010/main" val="356229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161" y="138224"/>
            <a:ext cx="8097925" cy="4909584"/>
          </a:xfrm>
          <a:prstGeom prst="rect">
            <a:avLst/>
          </a:prstGeom>
        </p:spPr>
      </p:pic>
      <p:sp>
        <p:nvSpPr>
          <p:cNvPr id="3" name="textruta 2"/>
          <p:cNvSpPr txBox="1"/>
          <p:nvPr/>
        </p:nvSpPr>
        <p:spPr>
          <a:xfrm>
            <a:off x="1169581" y="2286001"/>
            <a:ext cx="5560828" cy="584775"/>
          </a:xfrm>
          <a:prstGeom prst="rect">
            <a:avLst/>
          </a:prstGeom>
          <a:noFill/>
        </p:spPr>
        <p:txBody>
          <a:bodyPr wrap="square" rtlCol="0">
            <a:spAutoFit/>
          </a:bodyPr>
          <a:lstStyle/>
          <a:p>
            <a:r>
              <a:rPr lang="sv-SE" sz="3200" dirty="0" err="1" smtClean="0">
                <a:solidFill>
                  <a:schemeClr val="bg1"/>
                </a:solidFill>
              </a:rPr>
              <a:t>How</a:t>
            </a:r>
            <a:r>
              <a:rPr lang="sv-SE" sz="3200" dirty="0" smtClean="0">
                <a:solidFill>
                  <a:schemeClr val="bg1"/>
                </a:solidFill>
              </a:rPr>
              <a:t> </a:t>
            </a:r>
            <a:r>
              <a:rPr lang="sv-SE" sz="3200" dirty="0" err="1" smtClean="0">
                <a:solidFill>
                  <a:schemeClr val="bg1"/>
                </a:solidFill>
              </a:rPr>
              <a:t>to</a:t>
            </a:r>
            <a:r>
              <a:rPr lang="sv-SE" sz="3200" dirty="0" smtClean="0">
                <a:solidFill>
                  <a:schemeClr val="bg1"/>
                </a:solidFill>
              </a:rPr>
              <a:t> </a:t>
            </a:r>
            <a:r>
              <a:rPr lang="sv-SE" sz="3200" dirty="0" err="1" smtClean="0">
                <a:solidFill>
                  <a:schemeClr val="bg1"/>
                </a:solidFill>
              </a:rPr>
              <a:t>find</a:t>
            </a:r>
            <a:r>
              <a:rPr lang="sv-SE" sz="3200" dirty="0" smtClean="0">
                <a:solidFill>
                  <a:schemeClr val="bg1"/>
                </a:solidFill>
              </a:rPr>
              <a:t> </a:t>
            </a:r>
            <a:r>
              <a:rPr lang="sv-SE" sz="3200" dirty="0" err="1" smtClean="0">
                <a:solidFill>
                  <a:schemeClr val="bg1"/>
                </a:solidFill>
              </a:rPr>
              <a:t>inefficiences</a:t>
            </a:r>
            <a:r>
              <a:rPr lang="sv-SE" sz="3200" dirty="0" smtClean="0">
                <a:solidFill>
                  <a:schemeClr val="bg1"/>
                </a:solidFill>
              </a:rPr>
              <a:t>?</a:t>
            </a:r>
            <a:endParaRPr lang="sv-SE" sz="3200" dirty="0">
              <a:solidFill>
                <a:schemeClr val="bg1"/>
              </a:solidFill>
            </a:endParaRPr>
          </a:p>
        </p:txBody>
      </p:sp>
    </p:spTree>
    <p:extLst>
      <p:ext uri="{BB962C8B-B14F-4D97-AF65-F5344CB8AC3E}">
        <p14:creationId xmlns:p14="http://schemas.microsoft.com/office/powerpoint/2010/main" val="30594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 y="-63802"/>
            <a:ext cx="8111777" cy="5895288"/>
          </a:xfrm>
          <a:prstGeom prst="rect">
            <a:avLst/>
          </a:prstGeom>
        </p:spPr>
      </p:pic>
    </p:spTree>
    <p:extLst>
      <p:ext uri="{BB962C8B-B14F-4D97-AF65-F5344CB8AC3E}">
        <p14:creationId xmlns:p14="http://schemas.microsoft.com/office/powerpoint/2010/main" val="269720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l"/>
            <a:r>
              <a:rPr lang="sv-SE" dirty="0" smtClean="0"/>
              <a:t>Three different </a:t>
            </a:r>
            <a:r>
              <a:rPr lang="sv-SE" dirty="0" err="1" smtClean="0"/>
              <a:t>perspectives</a:t>
            </a:r>
            <a:endParaRPr lang="sv-SE" dirty="0"/>
          </a:p>
        </p:txBody>
      </p:sp>
      <p:graphicFrame>
        <p:nvGraphicFramePr>
          <p:cNvPr id="4" name="Diagram 3"/>
          <p:cNvGraphicFramePr/>
          <p:nvPr>
            <p:extLst>
              <p:ext uri="{D42A27DB-BD31-4B8C-83A1-F6EECF244321}">
                <p14:modId xmlns:p14="http://schemas.microsoft.com/office/powerpoint/2010/main" val="3513617589"/>
              </p:ext>
            </p:extLst>
          </p:nvPr>
        </p:nvGraphicFramePr>
        <p:xfrm>
          <a:off x="1329072" y="967563"/>
          <a:ext cx="6274224" cy="40295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0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416F0A4-C35A-40FB-B73E-A61AC3532968}"/>
                                            </p:graphicEl>
                                          </p:spTgt>
                                        </p:tgtEl>
                                        <p:attrNameLst>
                                          <p:attrName>style.visibility</p:attrName>
                                        </p:attrNameLst>
                                      </p:cBhvr>
                                      <p:to>
                                        <p:strVal val="visible"/>
                                      </p:to>
                                    </p:set>
                                    <p:animEffect transition="in" filter="fade">
                                      <p:cBhvr>
                                        <p:cTn id="7" dur="500"/>
                                        <p:tgtEl>
                                          <p:spTgt spid="4">
                                            <p:graphicEl>
                                              <a:dgm id="{3416F0A4-C35A-40FB-B73E-A61AC35329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7AF6466-A796-4C45-9A24-C56022C3F2F7}"/>
                                            </p:graphicEl>
                                          </p:spTgt>
                                        </p:tgtEl>
                                        <p:attrNameLst>
                                          <p:attrName>style.visibility</p:attrName>
                                        </p:attrNameLst>
                                      </p:cBhvr>
                                      <p:to>
                                        <p:strVal val="visible"/>
                                      </p:to>
                                    </p:set>
                                    <p:animEffect transition="in" filter="fade">
                                      <p:cBhvr>
                                        <p:cTn id="12" dur="500"/>
                                        <p:tgtEl>
                                          <p:spTgt spid="4">
                                            <p:graphicEl>
                                              <a:dgm id="{E7AF6466-A796-4C45-9A24-C56022C3F2F7}"/>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F829B41-5AB5-45BD-9E20-98197199A5E5}"/>
                                            </p:graphicEl>
                                          </p:spTgt>
                                        </p:tgtEl>
                                        <p:attrNameLst>
                                          <p:attrName>style.visibility</p:attrName>
                                        </p:attrNameLst>
                                      </p:cBhvr>
                                      <p:to>
                                        <p:strVal val="visible"/>
                                      </p:to>
                                    </p:set>
                                    <p:animEffect transition="in" filter="fade">
                                      <p:cBhvr>
                                        <p:cTn id="15" dur="500"/>
                                        <p:tgtEl>
                                          <p:spTgt spid="4">
                                            <p:graphicEl>
                                              <a:dgm id="{CF829B41-5AB5-45BD-9E20-98197199A5E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54997C47-472B-4E6D-8B65-987136BAA7EE}"/>
                                            </p:graphicEl>
                                          </p:spTgt>
                                        </p:tgtEl>
                                        <p:attrNameLst>
                                          <p:attrName>style.visibility</p:attrName>
                                        </p:attrNameLst>
                                      </p:cBhvr>
                                      <p:to>
                                        <p:strVal val="visible"/>
                                      </p:to>
                                    </p:set>
                                    <p:animEffect transition="in" filter="fade">
                                      <p:cBhvr>
                                        <p:cTn id="20" dur="500"/>
                                        <p:tgtEl>
                                          <p:spTgt spid="4">
                                            <p:graphicEl>
                                              <a:dgm id="{54997C47-472B-4E6D-8B65-987136BAA7EE}"/>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155FCD26-3F90-44F6-98D4-2A5506BF86ED}"/>
                                            </p:graphicEl>
                                          </p:spTgt>
                                        </p:tgtEl>
                                        <p:attrNameLst>
                                          <p:attrName>style.visibility</p:attrName>
                                        </p:attrNameLst>
                                      </p:cBhvr>
                                      <p:to>
                                        <p:strVal val="visible"/>
                                      </p:to>
                                    </p:set>
                                    <p:animEffect transition="in" filter="fade">
                                      <p:cBhvr>
                                        <p:cTn id="23" dur="500"/>
                                        <p:tgtEl>
                                          <p:spTgt spid="4">
                                            <p:graphicEl>
                                              <a:dgm id="{155FCD26-3F90-44F6-98D4-2A5506BF86ED}"/>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27093BB7-FA4A-4C18-AEEB-BD3AA119D56B}"/>
                                            </p:graphicEl>
                                          </p:spTgt>
                                        </p:tgtEl>
                                        <p:attrNameLst>
                                          <p:attrName>style.visibility</p:attrName>
                                        </p:attrNameLst>
                                      </p:cBhvr>
                                      <p:to>
                                        <p:strVal val="visible"/>
                                      </p:to>
                                    </p:set>
                                    <p:animEffect transition="in" filter="fade">
                                      <p:cBhvr>
                                        <p:cTn id="28" dur="500"/>
                                        <p:tgtEl>
                                          <p:spTgt spid="4">
                                            <p:graphicEl>
                                              <a:dgm id="{27093BB7-FA4A-4C18-AEEB-BD3AA119D56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FBC4B9B8-EDA5-45F9-B0A8-A80646D82BFB}"/>
                                            </p:graphicEl>
                                          </p:spTgt>
                                        </p:tgtEl>
                                        <p:attrNameLst>
                                          <p:attrName>style.visibility</p:attrName>
                                        </p:attrNameLst>
                                      </p:cBhvr>
                                      <p:to>
                                        <p:strVal val="visible"/>
                                      </p:to>
                                    </p:set>
                                    <p:animEffect transition="in" filter="fade">
                                      <p:cBhvr>
                                        <p:cTn id="31" dur="500"/>
                                        <p:tgtEl>
                                          <p:spTgt spid="4">
                                            <p:graphicEl>
                                              <a:dgm id="{FBC4B9B8-EDA5-45F9-B0A8-A80646D82B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514729"/>
            <a:ext cx="8229600" cy="857250"/>
          </a:xfrm>
        </p:spPr>
        <p:txBody>
          <a:bodyPr/>
          <a:lstStyle/>
          <a:p>
            <a:r>
              <a:rPr lang="sv-SE" dirty="0" smtClean="0">
                <a:solidFill>
                  <a:schemeClr val="tx1"/>
                </a:solidFill>
              </a:rPr>
              <a:t>Environmental </a:t>
            </a:r>
            <a:r>
              <a:rPr lang="sv-SE" dirty="0" err="1" smtClean="0">
                <a:solidFill>
                  <a:schemeClr val="tx1"/>
                </a:solidFill>
              </a:rPr>
              <a:t>aspects</a:t>
            </a:r>
            <a:endParaRPr lang="sv-SE" dirty="0">
              <a:solidFill>
                <a:schemeClr val="tx1"/>
              </a:solidFill>
            </a:endParaRPr>
          </a:p>
        </p:txBody>
      </p:sp>
      <p:pic>
        <p:nvPicPr>
          <p:cNvPr id="4" name="Platshållare för innehåll 3" descr="Skärmurklipp"/>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598983"/>
            <a:ext cx="9144000" cy="2171699"/>
          </a:xfrm>
        </p:spPr>
      </p:pic>
      <p:sp>
        <p:nvSpPr>
          <p:cNvPr id="5" name="textruta 4"/>
          <p:cNvSpPr txBox="1"/>
          <p:nvPr/>
        </p:nvSpPr>
        <p:spPr>
          <a:xfrm>
            <a:off x="263558" y="2396752"/>
            <a:ext cx="1590542" cy="307777"/>
          </a:xfrm>
          <a:prstGeom prst="rect">
            <a:avLst/>
          </a:prstGeom>
          <a:noFill/>
          <a:ln>
            <a:solidFill>
              <a:schemeClr val="tx1"/>
            </a:solidFill>
          </a:ln>
        </p:spPr>
        <p:txBody>
          <a:bodyPr wrap="square" rtlCol="0">
            <a:spAutoFit/>
          </a:bodyPr>
          <a:lstStyle/>
          <a:p>
            <a:r>
              <a:rPr lang="sv-SE" sz="1400" dirty="0" smtClean="0">
                <a:latin typeface="+mj-lt"/>
              </a:rPr>
              <a:t>fly short</a:t>
            </a:r>
            <a:endParaRPr lang="sv-SE" dirty="0"/>
          </a:p>
        </p:txBody>
      </p:sp>
      <p:sp>
        <p:nvSpPr>
          <p:cNvPr id="6" name="textruta 5"/>
          <p:cNvSpPr txBox="1"/>
          <p:nvPr/>
        </p:nvSpPr>
        <p:spPr>
          <a:xfrm>
            <a:off x="263558" y="1676672"/>
            <a:ext cx="1793842" cy="307777"/>
          </a:xfrm>
          <a:prstGeom prst="rect">
            <a:avLst/>
          </a:prstGeom>
          <a:noFill/>
          <a:ln>
            <a:solidFill>
              <a:schemeClr val="tx1"/>
            </a:solidFill>
          </a:ln>
        </p:spPr>
        <p:txBody>
          <a:bodyPr wrap="square" rtlCol="0">
            <a:spAutoFit/>
          </a:bodyPr>
          <a:lstStyle/>
          <a:p>
            <a:r>
              <a:rPr lang="sv-SE" sz="1400" dirty="0" smtClean="0">
                <a:latin typeface="+mj-lt"/>
              </a:rPr>
              <a:t>optimum </a:t>
            </a:r>
            <a:r>
              <a:rPr lang="sv-SE" sz="1400" dirty="0" err="1" smtClean="0">
                <a:latin typeface="+mj-lt"/>
              </a:rPr>
              <a:t>cruise</a:t>
            </a:r>
            <a:r>
              <a:rPr lang="sv-SE" sz="1400" dirty="0" smtClean="0">
                <a:latin typeface="+mj-lt"/>
              </a:rPr>
              <a:t> </a:t>
            </a:r>
            <a:r>
              <a:rPr lang="sv-SE" sz="1400" dirty="0" err="1" smtClean="0">
                <a:latin typeface="+mj-lt"/>
              </a:rPr>
              <a:t>level</a:t>
            </a:r>
            <a:endParaRPr lang="sv-SE" dirty="0"/>
          </a:p>
        </p:txBody>
      </p:sp>
      <p:sp>
        <p:nvSpPr>
          <p:cNvPr id="7" name="textruta 6"/>
          <p:cNvSpPr txBox="1"/>
          <p:nvPr/>
        </p:nvSpPr>
        <p:spPr>
          <a:xfrm>
            <a:off x="263558" y="2036712"/>
            <a:ext cx="1590542" cy="307777"/>
          </a:xfrm>
          <a:prstGeom prst="rect">
            <a:avLst/>
          </a:prstGeom>
          <a:noFill/>
          <a:ln>
            <a:solidFill>
              <a:schemeClr val="tx1"/>
            </a:solidFill>
          </a:ln>
        </p:spPr>
        <p:txBody>
          <a:bodyPr wrap="square" rtlCol="0">
            <a:spAutoFit/>
          </a:bodyPr>
          <a:lstStyle/>
          <a:p>
            <a:r>
              <a:rPr lang="sv-SE" sz="1400" dirty="0" smtClean="0">
                <a:latin typeface="+mj-lt"/>
              </a:rPr>
              <a:t>plan short</a:t>
            </a:r>
            <a:endParaRPr lang="sv-SE" dirty="0"/>
          </a:p>
        </p:txBody>
      </p:sp>
      <p:sp>
        <p:nvSpPr>
          <p:cNvPr id="8" name="textruta 7"/>
          <p:cNvSpPr txBox="1"/>
          <p:nvPr/>
        </p:nvSpPr>
        <p:spPr>
          <a:xfrm>
            <a:off x="263558" y="1319218"/>
            <a:ext cx="1793842" cy="307777"/>
          </a:xfrm>
          <a:prstGeom prst="rect">
            <a:avLst/>
          </a:prstGeom>
          <a:noFill/>
          <a:ln>
            <a:solidFill>
              <a:schemeClr val="tx1"/>
            </a:solidFill>
          </a:ln>
        </p:spPr>
        <p:txBody>
          <a:bodyPr wrap="square" rtlCol="0">
            <a:spAutoFit/>
          </a:bodyPr>
          <a:lstStyle/>
          <a:p>
            <a:r>
              <a:rPr lang="sv-SE" sz="1400" dirty="0" smtClean="0">
                <a:latin typeface="+mj-lt"/>
              </a:rPr>
              <a:t>optimum </a:t>
            </a:r>
            <a:r>
              <a:rPr lang="sv-SE" sz="1400" dirty="0" err="1" smtClean="0">
                <a:latin typeface="+mj-lt"/>
              </a:rPr>
              <a:t>cruise</a:t>
            </a:r>
            <a:r>
              <a:rPr lang="sv-SE" sz="1400" dirty="0" smtClean="0">
                <a:latin typeface="+mj-lt"/>
              </a:rPr>
              <a:t> speed</a:t>
            </a:r>
            <a:endParaRPr lang="sv-SE" dirty="0"/>
          </a:p>
        </p:txBody>
      </p:sp>
      <p:sp>
        <p:nvSpPr>
          <p:cNvPr id="9" name="Rectangle 12"/>
          <p:cNvSpPr>
            <a:spLocks noChangeArrowheads="1"/>
          </p:cNvSpPr>
          <p:nvPr/>
        </p:nvSpPr>
        <p:spPr bwMode="auto">
          <a:xfrm>
            <a:off x="8765931" y="4202429"/>
            <a:ext cx="199292" cy="161925"/>
          </a:xfrm>
          <a:prstGeom prst="rect">
            <a:avLst/>
          </a:prstGeom>
          <a:solidFill>
            <a:schemeClr val="bg1"/>
          </a:solidFill>
          <a:ln w="57150" algn="ctr">
            <a:solidFill>
              <a:schemeClr val="bg1"/>
            </a:solidFill>
            <a:miter lim="800000"/>
            <a:headEnd/>
            <a:tailEnd/>
          </a:ln>
        </p:spPr>
        <p:txBody>
          <a:bodyPr wrap="none" lIns="77925" tIns="38963" rIns="77925" bIns="38963" anchor="ctr"/>
          <a:lstStyle/>
          <a:p>
            <a:endParaRPr lang="sv-SE"/>
          </a:p>
        </p:txBody>
      </p:sp>
      <p:sp>
        <p:nvSpPr>
          <p:cNvPr id="10" name="textruta 9"/>
          <p:cNvSpPr txBox="1"/>
          <p:nvPr/>
        </p:nvSpPr>
        <p:spPr>
          <a:xfrm>
            <a:off x="2285859" y="2328723"/>
            <a:ext cx="2076591" cy="307777"/>
          </a:xfrm>
          <a:prstGeom prst="rect">
            <a:avLst/>
          </a:prstGeom>
          <a:noFill/>
          <a:ln>
            <a:solidFill>
              <a:schemeClr val="tx1"/>
            </a:solidFill>
          </a:ln>
        </p:spPr>
        <p:txBody>
          <a:bodyPr wrap="square" rtlCol="0">
            <a:spAutoFit/>
          </a:bodyPr>
          <a:lstStyle/>
          <a:p>
            <a:r>
              <a:rPr lang="sv-SE" sz="1400" dirty="0" smtClean="0">
                <a:latin typeface="+mj-lt"/>
              </a:rPr>
              <a:t>optimum Top-</a:t>
            </a:r>
            <a:r>
              <a:rPr lang="sv-SE" sz="1400" dirty="0" err="1" smtClean="0">
                <a:latin typeface="+mj-lt"/>
              </a:rPr>
              <a:t>of</a:t>
            </a:r>
            <a:r>
              <a:rPr lang="sv-SE" sz="1400" dirty="0">
                <a:latin typeface="+mj-lt"/>
              </a:rPr>
              <a:t>-</a:t>
            </a:r>
            <a:r>
              <a:rPr lang="sv-SE" sz="1400" dirty="0" err="1" smtClean="0">
                <a:latin typeface="+mj-lt"/>
              </a:rPr>
              <a:t>Descent</a:t>
            </a:r>
            <a:endParaRPr lang="sv-SE" dirty="0"/>
          </a:p>
        </p:txBody>
      </p:sp>
      <p:sp>
        <p:nvSpPr>
          <p:cNvPr id="11" name="textruta 10"/>
          <p:cNvSpPr txBox="1"/>
          <p:nvPr/>
        </p:nvSpPr>
        <p:spPr>
          <a:xfrm>
            <a:off x="2934150" y="3435245"/>
            <a:ext cx="1514063" cy="307777"/>
          </a:xfrm>
          <a:prstGeom prst="rect">
            <a:avLst/>
          </a:prstGeom>
          <a:noFill/>
          <a:ln>
            <a:solidFill>
              <a:schemeClr val="tx1"/>
            </a:solidFill>
          </a:ln>
        </p:spPr>
        <p:txBody>
          <a:bodyPr wrap="square" rtlCol="0">
            <a:spAutoFit/>
          </a:bodyPr>
          <a:lstStyle/>
          <a:p>
            <a:r>
              <a:rPr lang="sv-SE" sz="1400" dirty="0" err="1" smtClean="0">
                <a:latin typeface="+mj-lt"/>
              </a:rPr>
              <a:t>descent</a:t>
            </a:r>
            <a:r>
              <a:rPr lang="sv-SE" sz="1400" dirty="0" smtClean="0">
                <a:latin typeface="+mj-lt"/>
              </a:rPr>
              <a:t> speed</a:t>
            </a:r>
            <a:endParaRPr lang="sv-SE" dirty="0"/>
          </a:p>
        </p:txBody>
      </p:sp>
      <p:sp>
        <p:nvSpPr>
          <p:cNvPr id="12" name="textruta 11"/>
          <p:cNvSpPr txBox="1"/>
          <p:nvPr/>
        </p:nvSpPr>
        <p:spPr>
          <a:xfrm>
            <a:off x="2638594" y="3056198"/>
            <a:ext cx="1723856" cy="307777"/>
          </a:xfrm>
          <a:prstGeom prst="rect">
            <a:avLst/>
          </a:prstGeom>
          <a:noFill/>
          <a:ln>
            <a:solidFill>
              <a:schemeClr val="tx1"/>
            </a:solidFill>
          </a:ln>
        </p:spPr>
        <p:txBody>
          <a:bodyPr wrap="square" rtlCol="0">
            <a:spAutoFit/>
          </a:bodyPr>
          <a:lstStyle/>
          <a:p>
            <a:r>
              <a:rPr lang="sv-SE" sz="1400" dirty="0" err="1" smtClean="0">
                <a:latin typeface="+mj-lt"/>
              </a:rPr>
              <a:t>level</a:t>
            </a:r>
            <a:r>
              <a:rPr lang="sv-SE" sz="1400" dirty="0" smtClean="0">
                <a:latin typeface="+mj-lt"/>
              </a:rPr>
              <a:t> segment</a:t>
            </a:r>
            <a:endParaRPr lang="sv-SE" dirty="0"/>
          </a:p>
        </p:txBody>
      </p:sp>
      <p:sp>
        <p:nvSpPr>
          <p:cNvPr id="13" name="textruta 12"/>
          <p:cNvSpPr txBox="1"/>
          <p:nvPr/>
        </p:nvSpPr>
        <p:spPr>
          <a:xfrm>
            <a:off x="2638594" y="2686712"/>
            <a:ext cx="1723856" cy="307777"/>
          </a:xfrm>
          <a:prstGeom prst="rect">
            <a:avLst/>
          </a:prstGeom>
          <a:noFill/>
          <a:ln>
            <a:solidFill>
              <a:schemeClr val="tx1"/>
            </a:solidFill>
          </a:ln>
        </p:spPr>
        <p:txBody>
          <a:bodyPr wrap="square" rtlCol="0">
            <a:spAutoFit/>
          </a:bodyPr>
          <a:lstStyle/>
          <a:p>
            <a:r>
              <a:rPr lang="sv-SE" sz="1400" dirty="0" smtClean="0">
                <a:latin typeface="+mj-lt"/>
              </a:rPr>
              <a:t>short STAR/</a:t>
            </a:r>
            <a:r>
              <a:rPr lang="sv-SE" sz="1400" dirty="0" err="1" smtClean="0">
                <a:latin typeface="+mj-lt"/>
              </a:rPr>
              <a:t>apch</a:t>
            </a:r>
            <a:endParaRPr lang="sv-SE" dirty="0"/>
          </a:p>
        </p:txBody>
      </p:sp>
      <p:sp>
        <p:nvSpPr>
          <p:cNvPr id="14" name="textruta 13"/>
          <p:cNvSpPr txBox="1"/>
          <p:nvPr/>
        </p:nvSpPr>
        <p:spPr>
          <a:xfrm>
            <a:off x="4811591" y="3418489"/>
            <a:ext cx="1368152" cy="307777"/>
          </a:xfrm>
          <a:prstGeom prst="rect">
            <a:avLst/>
          </a:prstGeom>
          <a:noFill/>
          <a:ln>
            <a:solidFill>
              <a:schemeClr val="tx1"/>
            </a:solidFill>
          </a:ln>
        </p:spPr>
        <p:txBody>
          <a:bodyPr wrap="square" rtlCol="0">
            <a:spAutoFit/>
          </a:bodyPr>
          <a:lstStyle/>
          <a:p>
            <a:r>
              <a:rPr lang="sv-SE" sz="1400" dirty="0" err="1" smtClean="0">
                <a:latin typeface="+mj-lt"/>
              </a:rPr>
              <a:t>climb</a:t>
            </a:r>
            <a:r>
              <a:rPr lang="sv-SE" sz="1400" dirty="0" smtClean="0">
                <a:latin typeface="+mj-lt"/>
              </a:rPr>
              <a:t> speed</a:t>
            </a:r>
            <a:endParaRPr lang="sv-SE" dirty="0"/>
          </a:p>
        </p:txBody>
      </p:sp>
      <p:sp>
        <p:nvSpPr>
          <p:cNvPr id="15" name="textruta 14"/>
          <p:cNvSpPr txBox="1"/>
          <p:nvPr/>
        </p:nvSpPr>
        <p:spPr>
          <a:xfrm>
            <a:off x="4811591" y="3060446"/>
            <a:ext cx="1404156" cy="307777"/>
          </a:xfrm>
          <a:prstGeom prst="rect">
            <a:avLst/>
          </a:prstGeom>
          <a:noFill/>
          <a:ln>
            <a:solidFill>
              <a:schemeClr val="tx1"/>
            </a:solidFill>
          </a:ln>
        </p:spPr>
        <p:txBody>
          <a:bodyPr wrap="square" rtlCol="0">
            <a:spAutoFit/>
          </a:bodyPr>
          <a:lstStyle/>
          <a:p>
            <a:r>
              <a:rPr lang="sv-SE" sz="1400" dirty="0" err="1" smtClean="0">
                <a:latin typeface="+mj-lt"/>
              </a:rPr>
              <a:t>level</a:t>
            </a:r>
            <a:r>
              <a:rPr lang="sv-SE" sz="1400" dirty="0" smtClean="0">
                <a:latin typeface="+mj-lt"/>
              </a:rPr>
              <a:t> segment</a:t>
            </a:r>
            <a:endParaRPr lang="sv-SE" dirty="0"/>
          </a:p>
        </p:txBody>
      </p:sp>
      <p:sp>
        <p:nvSpPr>
          <p:cNvPr id="16" name="textruta 15"/>
          <p:cNvSpPr txBox="1"/>
          <p:nvPr/>
        </p:nvSpPr>
        <p:spPr>
          <a:xfrm>
            <a:off x="4811591" y="2723266"/>
            <a:ext cx="1368152" cy="307777"/>
          </a:xfrm>
          <a:prstGeom prst="rect">
            <a:avLst/>
          </a:prstGeom>
          <a:noFill/>
          <a:ln>
            <a:solidFill>
              <a:schemeClr val="tx1"/>
            </a:solidFill>
          </a:ln>
        </p:spPr>
        <p:txBody>
          <a:bodyPr wrap="square" rtlCol="0">
            <a:spAutoFit/>
          </a:bodyPr>
          <a:lstStyle/>
          <a:p>
            <a:r>
              <a:rPr lang="sv-SE" sz="1400" dirty="0" smtClean="0">
                <a:latin typeface="+mj-lt"/>
              </a:rPr>
              <a:t>short SID</a:t>
            </a:r>
            <a:endParaRPr lang="sv-SE" dirty="0"/>
          </a:p>
        </p:txBody>
      </p:sp>
      <p:sp>
        <p:nvSpPr>
          <p:cNvPr id="17" name="textruta 16"/>
          <p:cNvSpPr txBox="1"/>
          <p:nvPr/>
        </p:nvSpPr>
        <p:spPr>
          <a:xfrm>
            <a:off x="4811591" y="2357664"/>
            <a:ext cx="1590542" cy="307777"/>
          </a:xfrm>
          <a:prstGeom prst="rect">
            <a:avLst/>
          </a:prstGeom>
          <a:noFill/>
          <a:ln>
            <a:solidFill>
              <a:schemeClr val="tx1"/>
            </a:solidFill>
          </a:ln>
        </p:spPr>
        <p:txBody>
          <a:bodyPr wrap="square" rtlCol="0">
            <a:spAutoFit/>
          </a:bodyPr>
          <a:lstStyle/>
          <a:p>
            <a:r>
              <a:rPr lang="sv-SE" sz="1400" dirty="0" err="1" smtClean="0">
                <a:latin typeface="+mj-lt"/>
              </a:rPr>
              <a:t>direct</a:t>
            </a:r>
            <a:r>
              <a:rPr lang="sv-SE" sz="1400" dirty="0" smtClean="0">
                <a:latin typeface="+mj-lt"/>
              </a:rPr>
              <a:t> </a:t>
            </a:r>
            <a:r>
              <a:rPr lang="sv-SE" sz="1400" dirty="0" err="1" smtClean="0">
                <a:latin typeface="+mj-lt"/>
              </a:rPr>
              <a:t>routing</a:t>
            </a:r>
            <a:endParaRPr lang="sv-SE" dirty="0"/>
          </a:p>
        </p:txBody>
      </p:sp>
      <p:sp>
        <p:nvSpPr>
          <p:cNvPr id="18" name="textruta 17"/>
          <p:cNvSpPr txBox="1"/>
          <p:nvPr/>
        </p:nvSpPr>
        <p:spPr>
          <a:xfrm>
            <a:off x="3866256" y="4801010"/>
            <a:ext cx="2112297" cy="307777"/>
          </a:xfrm>
          <a:prstGeom prst="rect">
            <a:avLst/>
          </a:prstGeom>
          <a:noFill/>
          <a:ln>
            <a:solidFill>
              <a:schemeClr val="tx1"/>
            </a:solidFill>
          </a:ln>
        </p:spPr>
        <p:txBody>
          <a:bodyPr wrap="square" rtlCol="0">
            <a:spAutoFit/>
          </a:bodyPr>
          <a:lstStyle/>
          <a:p>
            <a:r>
              <a:rPr lang="sv-SE" sz="1400" dirty="0" err="1" smtClean="0">
                <a:latin typeface="+mj-lt"/>
              </a:rPr>
              <a:t>time</a:t>
            </a:r>
            <a:r>
              <a:rPr lang="sv-SE" sz="1400" dirty="0" smtClean="0">
                <a:latin typeface="+mj-lt"/>
              </a:rPr>
              <a:t> </a:t>
            </a:r>
            <a:r>
              <a:rPr lang="sv-SE" sz="1400" dirty="0" err="1" smtClean="0">
                <a:latin typeface="+mj-lt"/>
              </a:rPr>
              <a:t>with</a:t>
            </a:r>
            <a:r>
              <a:rPr lang="sv-SE" sz="1400" dirty="0" smtClean="0">
                <a:latin typeface="+mj-lt"/>
              </a:rPr>
              <a:t> </a:t>
            </a:r>
            <a:r>
              <a:rPr lang="sv-SE" sz="1400" dirty="0" err="1" smtClean="0">
                <a:latin typeface="+mj-lt"/>
              </a:rPr>
              <a:t>engines</a:t>
            </a:r>
            <a:r>
              <a:rPr lang="sv-SE" sz="1400" dirty="0" smtClean="0">
                <a:latin typeface="+mj-lt"/>
              </a:rPr>
              <a:t> on</a:t>
            </a:r>
            <a:endParaRPr lang="sv-SE" dirty="0"/>
          </a:p>
        </p:txBody>
      </p:sp>
      <p:sp>
        <p:nvSpPr>
          <p:cNvPr id="23" name="Rektangel 22"/>
          <p:cNvSpPr/>
          <p:nvPr/>
        </p:nvSpPr>
        <p:spPr>
          <a:xfrm>
            <a:off x="85062" y="3183221"/>
            <a:ext cx="956931" cy="361507"/>
          </a:xfrm>
          <a:prstGeom prst="rect">
            <a:avLst/>
          </a:prstGeom>
          <a:solidFill>
            <a:schemeClr val="bg1"/>
          </a:solidFill>
          <a:ln w="28575">
            <a:no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4" name="Rektangel 23"/>
          <p:cNvSpPr/>
          <p:nvPr/>
        </p:nvSpPr>
        <p:spPr>
          <a:xfrm>
            <a:off x="6895437" y="3198260"/>
            <a:ext cx="956931" cy="361507"/>
          </a:xfrm>
          <a:prstGeom prst="rect">
            <a:avLst/>
          </a:prstGeom>
          <a:solidFill>
            <a:schemeClr val="bg1"/>
          </a:solidFill>
          <a:ln w="28575">
            <a:no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5" name="textruta 24"/>
          <p:cNvSpPr txBox="1"/>
          <p:nvPr/>
        </p:nvSpPr>
        <p:spPr>
          <a:xfrm>
            <a:off x="7275035" y="2396752"/>
            <a:ext cx="1590542" cy="307777"/>
          </a:xfrm>
          <a:prstGeom prst="rect">
            <a:avLst/>
          </a:prstGeom>
          <a:noFill/>
          <a:ln>
            <a:solidFill>
              <a:schemeClr val="tx1"/>
            </a:solidFill>
          </a:ln>
        </p:spPr>
        <p:txBody>
          <a:bodyPr wrap="square" rtlCol="0">
            <a:spAutoFit/>
          </a:bodyPr>
          <a:lstStyle/>
          <a:p>
            <a:r>
              <a:rPr lang="sv-SE" sz="1400" dirty="0" smtClean="0">
                <a:latin typeface="+mj-lt"/>
              </a:rPr>
              <a:t>fly short</a:t>
            </a:r>
            <a:endParaRPr lang="sv-SE" dirty="0"/>
          </a:p>
        </p:txBody>
      </p:sp>
      <p:sp>
        <p:nvSpPr>
          <p:cNvPr id="26" name="textruta 25"/>
          <p:cNvSpPr txBox="1"/>
          <p:nvPr/>
        </p:nvSpPr>
        <p:spPr>
          <a:xfrm>
            <a:off x="7275035" y="1676672"/>
            <a:ext cx="1793842" cy="307777"/>
          </a:xfrm>
          <a:prstGeom prst="rect">
            <a:avLst/>
          </a:prstGeom>
          <a:noFill/>
          <a:ln>
            <a:solidFill>
              <a:schemeClr val="tx1"/>
            </a:solidFill>
          </a:ln>
        </p:spPr>
        <p:txBody>
          <a:bodyPr wrap="square" rtlCol="0">
            <a:spAutoFit/>
          </a:bodyPr>
          <a:lstStyle/>
          <a:p>
            <a:r>
              <a:rPr lang="sv-SE" sz="1400" dirty="0" smtClean="0">
                <a:latin typeface="+mj-lt"/>
              </a:rPr>
              <a:t>optimum </a:t>
            </a:r>
            <a:r>
              <a:rPr lang="sv-SE" sz="1400" dirty="0" err="1" smtClean="0">
                <a:latin typeface="+mj-lt"/>
              </a:rPr>
              <a:t>cruise</a:t>
            </a:r>
            <a:r>
              <a:rPr lang="sv-SE" sz="1400" dirty="0" smtClean="0">
                <a:latin typeface="+mj-lt"/>
              </a:rPr>
              <a:t> </a:t>
            </a:r>
            <a:r>
              <a:rPr lang="sv-SE" sz="1400" dirty="0" err="1" smtClean="0">
                <a:latin typeface="+mj-lt"/>
              </a:rPr>
              <a:t>level</a:t>
            </a:r>
            <a:endParaRPr lang="sv-SE" dirty="0"/>
          </a:p>
        </p:txBody>
      </p:sp>
      <p:sp>
        <p:nvSpPr>
          <p:cNvPr id="27" name="textruta 26"/>
          <p:cNvSpPr txBox="1"/>
          <p:nvPr/>
        </p:nvSpPr>
        <p:spPr>
          <a:xfrm>
            <a:off x="7275035" y="2036712"/>
            <a:ext cx="1590542" cy="307777"/>
          </a:xfrm>
          <a:prstGeom prst="rect">
            <a:avLst/>
          </a:prstGeom>
          <a:noFill/>
          <a:ln>
            <a:solidFill>
              <a:schemeClr val="tx1"/>
            </a:solidFill>
          </a:ln>
        </p:spPr>
        <p:txBody>
          <a:bodyPr wrap="square" rtlCol="0">
            <a:spAutoFit/>
          </a:bodyPr>
          <a:lstStyle/>
          <a:p>
            <a:r>
              <a:rPr lang="sv-SE" sz="1400" dirty="0" smtClean="0">
                <a:latin typeface="+mj-lt"/>
              </a:rPr>
              <a:t>plan short</a:t>
            </a:r>
            <a:endParaRPr lang="sv-SE" dirty="0"/>
          </a:p>
        </p:txBody>
      </p:sp>
      <p:sp>
        <p:nvSpPr>
          <p:cNvPr id="28" name="textruta 27"/>
          <p:cNvSpPr txBox="1"/>
          <p:nvPr/>
        </p:nvSpPr>
        <p:spPr>
          <a:xfrm>
            <a:off x="7275035" y="1319218"/>
            <a:ext cx="1793842" cy="307777"/>
          </a:xfrm>
          <a:prstGeom prst="rect">
            <a:avLst/>
          </a:prstGeom>
          <a:noFill/>
          <a:ln>
            <a:solidFill>
              <a:schemeClr val="tx1"/>
            </a:solidFill>
          </a:ln>
        </p:spPr>
        <p:txBody>
          <a:bodyPr wrap="square" rtlCol="0">
            <a:spAutoFit/>
          </a:bodyPr>
          <a:lstStyle/>
          <a:p>
            <a:r>
              <a:rPr lang="sv-SE" sz="1400" dirty="0" smtClean="0">
                <a:latin typeface="+mj-lt"/>
              </a:rPr>
              <a:t>optimum </a:t>
            </a:r>
            <a:r>
              <a:rPr lang="sv-SE" sz="1400" dirty="0" err="1" smtClean="0">
                <a:latin typeface="+mj-lt"/>
              </a:rPr>
              <a:t>cruise</a:t>
            </a:r>
            <a:r>
              <a:rPr lang="sv-SE" sz="1400" dirty="0" smtClean="0">
                <a:latin typeface="+mj-lt"/>
              </a:rPr>
              <a:t> speed</a:t>
            </a:r>
            <a:endParaRPr lang="sv-SE" dirty="0"/>
          </a:p>
        </p:txBody>
      </p:sp>
    </p:spTree>
    <p:extLst>
      <p:ext uri="{BB962C8B-B14F-4D97-AF65-F5344CB8AC3E}">
        <p14:creationId xmlns:p14="http://schemas.microsoft.com/office/powerpoint/2010/main" val="90911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25" grpId="0" animBg="1"/>
      <p:bldP spid="26" grpId="0" animBg="1"/>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84650" y="205979"/>
            <a:ext cx="3902150" cy="857250"/>
          </a:xfrm>
        </p:spPr>
        <p:txBody>
          <a:bodyPr/>
          <a:lstStyle/>
          <a:p>
            <a:endParaRPr lang="sv-SE"/>
          </a:p>
        </p:txBody>
      </p:sp>
      <p:sp>
        <p:nvSpPr>
          <p:cNvPr id="3" name="Platshållare för innehåll 2"/>
          <p:cNvSpPr>
            <a:spLocks noGrp="1"/>
          </p:cNvSpPr>
          <p:nvPr>
            <p:ph idx="1"/>
          </p:nvPr>
        </p:nvSpPr>
        <p:spPr>
          <a:xfrm>
            <a:off x="4908475" y="1220088"/>
            <a:ext cx="3902149" cy="3394472"/>
          </a:xfrm>
        </p:spPr>
        <p:txBody>
          <a:bodyPr/>
          <a:lstStyle/>
          <a:p>
            <a:pPr marL="0" indent="0">
              <a:buNone/>
            </a:pPr>
            <a:r>
              <a:rPr lang="sv-SE" sz="2800" dirty="0" smtClean="0"/>
              <a:t>Niclas Wiklander</a:t>
            </a:r>
          </a:p>
          <a:p>
            <a:pPr marL="0" indent="0">
              <a:buNone/>
            </a:pPr>
            <a:endParaRPr lang="sv-SE" dirty="0"/>
          </a:p>
          <a:p>
            <a:pPr marL="0" indent="0">
              <a:buNone/>
            </a:pPr>
            <a:r>
              <a:rPr lang="sv-SE" dirty="0"/>
              <a:t>Environmental Specialist</a:t>
            </a:r>
          </a:p>
          <a:p>
            <a:pPr marL="0" indent="0">
              <a:buNone/>
            </a:pPr>
            <a:r>
              <a:rPr lang="sv-SE" dirty="0"/>
              <a:t>Air </a:t>
            </a:r>
            <a:r>
              <a:rPr lang="sv-SE" dirty="0" err="1"/>
              <a:t>Traffic</a:t>
            </a:r>
            <a:r>
              <a:rPr lang="sv-SE" dirty="0"/>
              <a:t> Controller</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r="13959"/>
          <a:stretch/>
        </p:blipFill>
        <p:spPr bwMode="auto">
          <a:xfrm>
            <a:off x="2124" y="-5315"/>
            <a:ext cx="4135041" cy="300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innehåll 2"/>
          <p:cNvSpPr txBox="1">
            <a:spLocks/>
          </p:cNvSpPr>
          <p:nvPr/>
        </p:nvSpPr>
        <p:spPr>
          <a:xfrm>
            <a:off x="182367" y="1200151"/>
            <a:ext cx="3902149" cy="3394472"/>
          </a:xfrm>
          <a:prstGeom prst="rect">
            <a:avLst/>
          </a:prstGeom>
        </p:spPr>
        <p:txBody>
          <a:bodyPr vert="horz" lIns="91440" tIns="45720" rIns="91440" bIns="45720" rtlCol="0">
            <a:normAutofit/>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sv-SE" sz="2800" dirty="0" smtClean="0"/>
              <a:t>Lena Wennberg</a:t>
            </a:r>
          </a:p>
          <a:p>
            <a:pPr marL="0" indent="0">
              <a:buFont typeface="Arial"/>
              <a:buNone/>
            </a:pPr>
            <a:endParaRPr lang="sv-SE" dirty="0" smtClean="0"/>
          </a:p>
          <a:p>
            <a:pPr marL="0" indent="0">
              <a:buFont typeface="Arial"/>
              <a:buNone/>
            </a:pPr>
            <a:r>
              <a:rPr lang="sv-SE" dirty="0" smtClean="0"/>
              <a:t>Director Environment  Department</a:t>
            </a:r>
          </a:p>
          <a:p>
            <a:pPr marL="0" indent="0">
              <a:buFont typeface="Arial"/>
              <a:buNone/>
            </a:pPr>
            <a:r>
              <a:rPr lang="sv-SE" dirty="0" err="1" smtClean="0"/>
              <a:t>Strategy</a:t>
            </a:r>
            <a:r>
              <a:rPr lang="sv-SE" dirty="0" smtClean="0"/>
              <a:t> and </a:t>
            </a:r>
            <a:r>
              <a:rPr lang="sv-SE" dirty="0" err="1" smtClean="0"/>
              <a:t>Sustainability</a:t>
            </a:r>
            <a:endParaRPr lang="sv-SE" dirty="0"/>
          </a:p>
        </p:txBody>
      </p:sp>
      <p:pic>
        <p:nvPicPr>
          <p:cNvPr id="4" name="Bildobjekt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4900" y="205979"/>
            <a:ext cx="1345744" cy="690370"/>
          </a:xfrm>
          <a:prstGeom prst="rect">
            <a:avLst/>
          </a:prstGeom>
        </p:spPr>
      </p:pic>
      <p:sp>
        <p:nvSpPr>
          <p:cNvPr id="6" name="Rektangel 5"/>
          <p:cNvSpPr/>
          <p:nvPr/>
        </p:nvSpPr>
        <p:spPr>
          <a:xfrm>
            <a:off x="8229600" y="114300"/>
            <a:ext cx="838200" cy="436864"/>
          </a:xfrm>
          <a:prstGeom prst="rect">
            <a:avLst/>
          </a:prstGeom>
          <a:solidFill>
            <a:schemeClr val="bg1"/>
          </a:solidFill>
          <a:ln w="12700">
            <a:solidFill>
              <a:schemeClr val="bg1"/>
            </a:solid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3691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7903" y="2279642"/>
            <a:ext cx="4647486" cy="2528841"/>
          </a:xfrm>
          <a:prstGeom prst="rect">
            <a:avLst/>
          </a:prstGeom>
          <a:ln>
            <a:noFill/>
          </a:ln>
          <a:effectLst>
            <a:outerShdw blurRad="292100" dist="139700" dir="2700000" algn="tl" rotWithShape="0">
              <a:srgbClr val="333333">
                <a:alpha val="65000"/>
              </a:srgbClr>
            </a:outerShdw>
          </a:effectLst>
        </p:spPr>
      </p:pic>
      <p:sp>
        <p:nvSpPr>
          <p:cNvPr id="2" name="Rubrik 1"/>
          <p:cNvSpPr>
            <a:spLocks noGrp="1"/>
          </p:cNvSpPr>
          <p:nvPr>
            <p:ph type="title"/>
          </p:nvPr>
        </p:nvSpPr>
        <p:spPr/>
        <p:txBody>
          <a:bodyPr/>
          <a:lstStyle/>
          <a:p>
            <a:r>
              <a:rPr lang="sv-SE" dirty="0" smtClean="0"/>
              <a:t>Data </a:t>
            </a:r>
            <a:r>
              <a:rPr lang="sv-SE" dirty="0" err="1" smtClean="0"/>
              <a:t>sources</a:t>
            </a:r>
            <a:endParaRPr lang="sv-SE" dirty="0"/>
          </a:p>
        </p:txBody>
      </p:sp>
      <p:sp>
        <p:nvSpPr>
          <p:cNvPr id="5" name="Platshållare för innehåll 4"/>
          <p:cNvSpPr>
            <a:spLocks noGrp="1"/>
          </p:cNvSpPr>
          <p:nvPr>
            <p:ph idx="1"/>
          </p:nvPr>
        </p:nvSpPr>
        <p:spPr/>
        <p:txBody>
          <a:bodyPr>
            <a:normAutofit fontScale="92500" lnSpcReduction="20000"/>
          </a:bodyPr>
          <a:lstStyle/>
          <a:p>
            <a:r>
              <a:rPr lang="sv-SE" sz="1600" dirty="0" smtClean="0"/>
              <a:t>LFV GAIA – </a:t>
            </a:r>
            <a:r>
              <a:rPr lang="sv-SE" sz="1600" dirty="0" err="1" smtClean="0"/>
              <a:t>environmental</a:t>
            </a:r>
            <a:r>
              <a:rPr lang="sv-SE" sz="1600" dirty="0" smtClean="0"/>
              <a:t> </a:t>
            </a:r>
            <a:r>
              <a:rPr lang="sv-SE" sz="1600" dirty="0" err="1" smtClean="0"/>
              <a:t>analysis</a:t>
            </a:r>
            <a:r>
              <a:rPr lang="sv-SE" sz="1600" dirty="0" smtClean="0"/>
              <a:t> </a:t>
            </a:r>
            <a:r>
              <a:rPr lang="sv-SE" sz="1600" dirty="0" err="1" smtClean="0"/>
              <a:t>tool</a:t>
            </a:r>
            <a:endParaRPr lang="sv-SE" sz="1600" dirty="0" smtClean="0"/>
          </a:p>
          <a:p>
            <a:r>
              <a:rPr lang="sv-SE" sz="1600" dirty="0" smtClean="0"/>
              <a:t>Environmental </a:t>
            </a:r>
            <a:r>
              <a:rPr lang="sv-SE" sz="1600" dirty="0" err="1" smtClean="0"/>
              <a:t>permit</a:t>
            </a:r>
            <a:endParaRPr lang="sv-SE" sz="1600" dirty="0" smtClean="0"/>
          </a:p>
          <a:p>
            <a:r>
              <a:rPr lang="sv-SE" sz="1600" dirty="0" smtClean="0"/>
              <a:t>AIP</a:t>
            </a:r>
          </a:p>
          <a:p>
            <a:r>
              <a:rPr lang="sv-SE" sz="1600" dirty="0" smtClean="0"/>
              <a:t>LFV Operating Manuals</a:t>
            </a:r>
          </a:p>
          <a:p>
            <a:pPr lvl="1"/>
            <a:r>
              <a:rPr lang="sv-SE" sz="1400" dirty="0" smtClean="0"/>
              <a:t>ATC</a:t>
            </a:r>
          </a:p>
          <a:p>
            <a:pPr lvl="1"/>
            <a:r>
              <a:rPr lang="sv-SE" sz="1400" dirty="0" err="1" smtClean="0"/>
              <a:t>Airspace</a:t>
            </a:r>
            <a:r>
              <a:rPr lang="sv-SE" sz="1400" dirty="0" smtClean="0"/>
              <a:t> design</a:t>
            </a:r>
            <a:endParaRPr lang="sv-SE" sz="1600" dirty="0" smtClean="0"/>
          </a:p>
          <a:p>
            <a:r>
              <a:rPr lang="sv-SE" sz="1600" dirty="0" smtClean="0"/>
              <a:t>ATC</a:t>
            </a:r>
          </a:p>
          <a:p>
            <a:pPr lvl="1"/>
            <a:r>
              <a:rPr lang="sv-SE" sz="1400" dirty="0" smtClean="0"/>
              <a:t>ATS Östersund</a:t>
            </a:r>
          </a:p>
          <a:p>
            <a:pPr lvl="1"/>
            <a:r>
              <a:rPr lang="sv-SE" sz="1400" dirty="0" smtClean="0"/>
              <a:t>ATCC Stockholm</a:t>
            </a:r>
            <a:endParaRPr lang="sv-SE" sz="1600" dirty="0" smtClean="0"/>
          </a:p>
          <a:p>
            <a:r>
              <a:rPr lang="sv-SE" sz="1600" dirty="0" smtClean="0"/>
              <a:t>Eurocontrol </a:t>
            </a:r>
          </a:p>
          <a:p>
            <a:r>
              <a:rPr lang="sv-SE" sz="1600" dirty="0" smtClean="0"/>
              <a:t>Swedavia ATM </a:t>
            </a:r>
            <a:r>
              <a:rPr lang="sv-SE" sz="1600" dirty="0" err="1" smtClean="0"/>
              <a:t>unit</a:t>
            </a:r>
            <a:endParaRPr lang="sv-SE" sz="1600" dirty="0" smtClean="0"/>
          </a:p>
          <a:p>
            <a:r>
              <a:rPr lang="sv-SE" sz="1600" dirty="0" err="1" smtClean="0"/>
              <a:t>Airliners</a:t>
            </a:r>
            <a:endParaRPr lang="sv-SE" sz="1600" dirty="0" smtClean="0"/>
          </a:p>
          <a:p>
            <a:pPr lvl="1"/>
            <a:r>
              <a:rPr lang="sv-SE" sz="1400" dirty="0" smtClean="0"/>
              <a:t>SAS</a:t>
            </a:r>
          </a:p>
          <a:p>
            <a:pPr lvl="1"/>
            <a:r>
              <a:rPr lang="sv-SE" sz="1400" dirty="0" smtClean="0"/>
              <a:t>BRA</a:t>
            </a:r>
          </a:p>
          <a:p>
            <a:pPr lvl="1"/>
            <a:r>
              <a:rPr lang="sv-SE" sz="1400" dirty="0" smtClean="0"/>
              <a:t>Novair</a:t>
            </a:r>
            <a:endParaRPr lang="sv-SE" sz="1600" dirty="0" smtClean="0"/>
          </a:p>
          <a:p>
            <a:endParaRPr lang="sv-SE" dirty="0"/>
          </a:p>
        </p:txBody>
      </p:sp>
    </p:spTree>
    <p:extLst>
      <p:ext uri="{BB962C8B-B14F-4D97-AF65-F5344CB8AC3E}">
        <p14:creationId xmlns:p14="http://schemas.microsoft.com/office/powerpoint/2010/main" val="21221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50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500"/>
                                        <p:tgtEl>
                                          <p:spTgt spid="5">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10" end="10"/>
                                            </p:txEl>
                                          </p:spTgt>
                                        </p:tgtEl>
                                        <p:attrNameLst>
                                          <p:attrName>style.visibility</p:attrName>
                                        </p:attrNameLst>
                                      </p:cBhvr>
                                      <p:to>
                                        <p:strVal val="visible"/>
                                      </p:to>
                                    </p:set>
                                    <p:animEffect transition="in" filter="fade">
                                      <p:cBhvr>
                                        <p:cTn id="49" dur="500"/>
                                        <p:tgtEl>
                                          <p:spTgt spid="5">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11" end="11"/>
                                            </p:txEl>
                                          </p:spTgt>
                                        </p:tgtEl>
                                        <p:attrNameLst>
                                          <p:attrName>style.visibility</p:attrName>
                                        </p:attrNameLst>
                                      </p:cBhvr>
                                      <p:to>
                                        <p:strVal val="visible"/>
                                      </p:to>
                                    </p:set>
                                    <p:animEffect transition="in" filter="fade">
                                      <p:cBhvr>
                                        <p:cTn id="54" dur="500"/>
                                        <p:tgtEl>
                                          <p:spTgt spid="5">
                                            <p:txEl>
                                              <p:pRg st="11" end="11"/>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xEl>
                                              <p:pRg st="12" end="12"/>
                                            </p:txEl>
                                          </p:spTgt>
                                        </p:tgtEl>
                                        <p:attrNameLst>
                                          <p:attrName>style.visibility</p:attrName>
                                        </p:attrNameLst>
                                      </p:cBhvr>
                                      <p:to>
                                        <p:strVal val="visible"/>
                                      </p:to>
                                    </p:set>
                                    <p:animEffect transition="in" filter="fade">
                                      <p:cBhvr>
                                        <p:cTn id="57" dur="500"/>
                                        <p:tgtEl>
                                          <p:spTgt spid="5">
                                            <p:txEl>
                                              <p:pRg st="12" end="12"/>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xEl>
                                              <p:pRg st="13" end="13"/>
                                            </p:txEl>
                                          </p:spTgt>
                                        </p:tgtEl>
                                        <p:attrNameLst>
                                          <p:attrName>style.visibility</p:attrName>
                                        </p:attrNameLst>
                                      </p:cBhvr>
                                      <p:to>
                                        <p:strVal val="visible"/>
                                      </p:to>
                                    </p:set>
                                    <p:animEffect transition="in" filter="fade">
                                      <p:cBhvr>
                                        <p:cTn id="60" dur="500"/>
                                        <p:tgtEl>
                                          <p:spTgt spid="5">
                                            <p:txEl>
                                              <p:pRg st="13" end="13"/>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animEffect transition="in" filter="fade">
                                      <p:cBhvr>
                                        <p:cTn id="63"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6" name="Bildobjekt 5" descr="Skärmurklipp"/>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444951" y="1216024"/>
            <a:ext cx="4876801" cy="3724545"/>
          </a:xfrm>
          <a:prstGeom prst="rect">
            <a:avLst/>
          </a:prstGeom>
        </p:spPr>
      </p:pic>
      <p:sp>
        <p:nvSpPr>
          <p:cNvPr id="7" name="textruta 6"/>
          <p:cNvSpPr txBox="1"/>
          <p:nvPr/>
        </p:nvSpPr>
        <p:spPr>
          <a:xfrm>
            <a:off x="-142873" y="2060531"/>
            <a:ext cx="4019549" cy="369332"/>
          </a:xfrm>
          <a:prstGeom prst="rect">
            <a:avLst/>
          </a:prstGeom>
          <a:solidFill>
            <a:schemeClr val="bg1"/>
          </a:solidFill>
          <a:ln w="38100">
            <a:solidFill>
              <a:srgbClr val="E36106"/>
            </a:solidFill>
          </a:ln>
        </p:spPr>
        <p:txBody>
          <a:bodyPr wrap="square" rtlCol="0">
            <a:spAutoFit/>
          </a:bodyPr>
          <a:lstStyle/>
          <a:p>
            <a:r>
              <a:rPr lang="sv-SE" dirty="0" smtClean="0"/>
              <a:t>	</a:t>
            </a:r>
            <a:r>
              <a:rPr lang="sv-SE" dirty="0" err="1" smtClean="0"/>
              <a:t>level</a:t>
            </a:r>
            <a:r>
              <a:rPr lang="sv-SE" dirty="0" smtClean="0"/>
              <a:t> segment – 200 </a:t>
            </a:r>
            <a:r>
              <a:rPr lang="sv-SE" dirty="0" err="1" smtClean="0"/>
              <a:t>seconds</a:t>
            </a:r>
            <a:endParaRPr lang="sv-SE" dirty="0"/>
          </a:p>
        </p:txBody>
      </p:sp>
      <p:sp>
        <p:nvSpPr>
          <p:cNvPr id="8" name="textruta 7"/>
          <p:cNvSpPr txBox="1"/>
          <p:nvPr/>
        </p:nvSpPr>
        <p:spPr>
          <a:xfrm>
            <a:off x="-142873" y="2635353"/>
            <a:ext cx="4419598" cy="369332"/>
          </a:xfrm>
          <a:prstGeom prst="rect">
            <a:avLst/>
          </a:prstGeom>
          <a:solidFill>
            <a:schemeClr val="bg1"/>
          </a:solidFill>
          <a:ln w="38100">
            <a:solidFill>
              <a:srgbClr val="E36106"/>
            </a:solidFill>
          </a:ln>
        </p:spPr>
        <p:txBody>
          <a:bodyPr wrap="square" rtlCol="0">
            <a:spAutoFit/>
          </a:bodyPr>
          <a:lstStyle/>
          <a:p>
            <a:r>
              <a:rPr lang="sv-SE" dirty="0" smtClean="0"/>
              <a:t>	11 000 </a:t>
            </a:r>
            <a:r>
              <a:rPr lang="sv-SE" dirty="0" err="1" smtClean="0"/>
              <a:t>feet</a:t>
            </a:r>
            <a:r>
              <a:rPr lang="sv-SE" dirty="0" smtClean="0"/>
              <a:t> – 5,4% </a:t>
            </a:r>
            <a:endParaRPr lang="sv-SE" dirty="0"/>
          </a:p>
        </p:txBody>
      </p:sp>
      <p:sp>
        <p:nvSpPr>
          <p:cNvPr id="9" name="textruta 8"/>
          <p:cNvSpPr txBox="1"/>
          <p:nvPr/>
        </p:nvSpPr>
        <p:spPr>
          <a:xfrm>
            <a:off x="-142873" y="3209833"/>
            <a:ext cx="4910024" cy="369332"/>
          </a:xfrm>
          <a:prstGeom prst="rect">
            <a:avLst/>
          </a:prstGeom>
          <a:solidFill>
            <a:schemeClr val="bg1"/>
          </a:solidFill>
          <a:ln w="38100">
            <a:solidFill>
              <a:srgbClr val="E36106"/>
            </a:solidFill>
          </a:ln>
        </p:spPr>
        <p:txBody>
          <a:bodyPr wrap="square" rtlCol="0">
            <a:spAutoFit/>
          </a:bodyPr>
          <a:lstStyle/>
          <a:p>
            <a:r>
              <a:rPr lang="sv-SE" dirty="0" smtClean="0"/>
              <a:t>	20,2 NM extra miles</a:t>
            </a:r>
            <a:endParaRPr lang="sv-SE" dirty="0"/>
          </a:p>
        </p:txBody>
      </p:sp>
      <p:cxnSp>
        <p:nvCxnSpPr>
          <p:cNvPr id="11" name="Rak pil 10"/>
          <p:cNvCxnSpPr/>
          <p:nvPr/>
        </p:nvCxnSpPr>
        <p:spPr>
          <a:xfrm flipH="1" flipV="1">
            <a:off x="5753101" y="2041481"/>
            <a:ext cx="1368278" cy="24333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ruta 12"/>
          <p:cNvSpPr txBox="1"/>
          <p:nvPr/>
        </p:nvSpPr>
        <p:spPr>
          <a:xfrm>
            <a:off x="-142873" y="3767522"/>
            <a:ext cx="5676898" cy="369332"/>
          </a:xfrm>
          <a:prstGeom prst="rect">
            <a:avLst/>
          </a:prstGeom>
          <a:solidFill>
            <a:schemeClr val="bg1"/>
          </a:solidFill>
          <a:ln w="38100">
            <a:solidFill>
              <a:srgbClr val="E36106"/>
            </a:solidFill>
          </a:ln>
        </p:spPr>
        <p:txBody>
          <a:bodyPr wrap="square" rtlCol="0">
            <a:spAutoFit/>
          </a:bodyPr>
          <a:lstStyle/>
          <a:p>
            <a:r>
              <a:rPr lang="sv-SE" dirty="0" smtClean="0"/>
              <a:t>	</a:t>
            </a:r>
            <a:r>
              <a:rPr lang="sv-SE" dirty="0" err="1" smtClean="0"/>
              <a:t>Top</a:t>
            </a:r>
            <a:r>
              <a:rPr lang="sv-SE" dirty="0" smtClean="0"/>
              <a:t> </a:t>
            </a:r>
            <a:r>
              <a:rPr lang="sv-SE" dirty="0" err="1" smtClean="0"/>
              <a:t>of</a:t>
            </a:r>
            <a:r>
              <a:rPr lang="sv-SE" dirty="0" smtClean="0"/>
              <a:t> </a:t>
            </a:r>
            <a:r>
              <a:rPr lang="sv-SE" dirty="0" err="1" smtClean="0"/>
              <a:t>descent</a:t>
            </a:r>
            <a:endParaRPr lang="sv-SE" dirty="0"/>
          </a:p>
        </p:txBody>
      </p:sp>
      <p:sp>
        <p:nvSpPr>
          <p:cNvPr id="14" name="textruta 13"/>
          <p:cNvSpPr txBox="1"/>
          <p:nvPr/>
        </p:nvSpPr>
        <p:spPr>
          <a:xfrm>
            <a:off x="226607" y="683230"/>
            <a:ext cx="2371061" cy="1200329"/>
          </a:xfrm>
          <a:prstGeom prst="rect">
            <a:avLst/>
          </a:prstGeom>
          <a:noFill/>
        </p:spPr>
        <p:txBody>
          <a:bodyPr wrap="square" rtlCol="0">
            <a:spAutoFit/>
          </a:bodyPr>
          <a:lstStyle/>
          <a:p>
            <a:r>
              <a:rPr lang="sv-SE" sz="7200" b="1" dirty="0" smtClean="0">
                <a:solidFill>
                  <a:schemeClr val="accent6">
                    <a:lumMod val="75000"/>
                  </a:schemeClr>
                </a:solidFill>
              </a:rPr>
              <a:t>GAIA</a:t>
            </a:r>
            <a:endParaRPr lang="sv-SE" sz="7200" b="1" dirty="0">
              <a:solidFill>
                <a:schemeClr val="accent6">
                  <a:lumMod val="75000"/>
                </a:schemeClr>
              </a:solidFill>
            </a:endParaRPr>
          </a:p>
        </p:txBody>
      </p:sp>
      <p:sp>
        <p:nvSpPr>
          <p:cNvPr id="3" name="Ellips 2"/>
          <p:cNvSpPr/>
          <p:nvPr/>
        </p:nvSpPr>
        <p:spPr>
          <a:xfrm>
            <a:off x="4763395" y="1687538"/>
            <a:ext cx="616688" cy="353943"/>
          </a:xfrm>
          <a:prstGeom prst="ellipse">
            <a:avLst/>
          </a:prstGeom>
          <a:noFill/>
          <a:ln w="28575">
            <a:solidFill>
              <a:schemeClr val="bg1"/>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Ellips 14"/>
          <p:cNvSpPr/>
          <p:nvPr/>
        </p:nvSpPr>
        <p:spPr>
          <a:xfrm>
            <a:off x="5310076" y="2276134"/>
            <a:ext cx="308344" cy="269358"/>
          </a:xfrm>
          <a:prstGeom prst="ellipse">
            <a:avLst/>
          </a:prstGeom>
          <a:noFill/>
          <a:ln w="28575">
            <a:solidFill>
              <a:schemeClr val="bg1"/>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Ellips 15"/>
          <p:cNvSpPr/>
          <p:nvPr/>
        </p:nvSpPr>
        <p:spPr>
          <a:xfrm>
            <a:off x="6967206" y="4340101"/>
            <a:ext cx="308344" cy="269358"/>
          </a:xfrm>
          <a:prstGeom prst="ellipse">
            <a:avLst/>
          </a:prstGeom>
          <a:noFill/>
          <a:ln w="28575">
            <a:solidFill>
              <a:schemeClr val="bg1"/>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8254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3"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Flight Operations</a:t>
            </a:r>
            <a:endParaRPr lang="sv-SE" dirty="0"/>
          </a:p>
        </p:txBody>
      </p:sp>
      <p:sp>
        <p:nvSpPr>
          <p:cNvPr id="3" name="Platshållare för text 2"/>
          <p:cNvSpPr>
            <a:spLocks noGrp="1"/>
          </p:cNvSpPr>
          <p:nvPr>
            <p:ph type="body" sz="quarter" idx="3"/>
          </p:nvPr>
        </p:nvSpPr>
        <p:spPr/>
        <p:txBody>
          <a:bodyPr/>
          <a:lstStyle/>
          <a:p>
            <a:endParaRPr lang="sv-SE" dirty="0"/>
          </a:p>
        </p:txBody>
      </p:sp>
      <p:sp>
        <p:nvSpPr>
          <p:cNvPr id="4" name="Platshållare för innehåll 3"/>
          <p:cNvSpPr>
            <a:spLocks noGrp="1"/>
          </p:cNvSpPr>
          <p:nvPr>
            <p:ph sz="quarter" idx="4"/>
          </p:nvPr>
        </p:nvSpPr>
        <p:spPr/>
        <p:txBody>
          <a:bodyPr/>
          <a:lstStyle/>
          <a:p>
            <a:r>
              <a:rPr lang="sv-SE" dirty="0" smtClean="0"/>
              <a:t>Three </a:t>
            </a:r>
            <a:r>
              <a:rPr lang="sv-SE" dirty="0" err="1" smtClean="0"/>
              <a:t>main</a:t>
            </a:r>
            <a:r>
              <a:rPr lang="sv-SE" dirty="0" smtClean="0"/>
              <a:t> </a:t>
            </a:r>
            <a:r>
              <a:rPr lang="sv-SE" dirty="0" err="1" smtClean="0"/>
              <a:t>traffic</a:t>
            </a:r>
            <a:r>
              <a:rPr lang="sv-SE" dirty="0" smtClean="0"/>
              <a:t> </a:t>
            </a:r>
            <a:r>
              <a:rPr lang="sv-SE" dirty="0" err="1" smtClean="0"/>
              <a:t>flows</a:t>
            </a:r>
            <a:r>
              <a:rPr lang="sv-SE" dirty="0" smtClean="0"/>
              <a:t>		</a:t>
            </a:r>
          </a:p>
          <a:p>
            <a:r>
              <a:rPr lang="sv-SE" dirty="0" err="1" smtClean="0"/>
              <a:t>Four</a:t>
            </a:r>
            <a:r>
              <a:rPr lang="sv-SE" dirty="0" smtClean="0"/>
              <a:t> operators	</a:t>
            </a:r>
          </a:p>
          <a:p>
            <a:r>
              <a:rPr lang="sv-SE" dirty="0" err="1" smtClean="0"/>
              <a:t>Six</a:t>
            </a:r>
            <a:r>
              <a:rPr lang="sv-SE" dirty="0" smtClean="0"/>
              <a:t> dominant </a:t>
            </a:r>
            <a:r>
              <a:rPr lang="sv-SE" dirty="0" err="1" smtClean="0"/>
              <a:t>aircraft</a:t>
            </a:r>
            <a:r>
              <a:rPr lang="sv-SE" dirty="0" smtClean="0"/>
              <a:t> </a:t>
            </a:r>
            <a:r>
              <a:rPr lang="sv-SE" dirty="0" err="1" smtClean="0"/>
              <a:t>types</a:t>
            </a:r>
            <a:endParaRPr lang="sv-SE" dirty="0" smtClean="0"/>
          </a:p>
          <a:p>
            <a:pPr marL="0" indent="0">
              <a:buNone/>
            </a:pPr>
            <a:endParaRPr lang="sv-SE" dirty="0" smtClean="0"/>
          </a:p>
          <a:p>
            <a:r>
              <a:rPr lang="sv-SE" b="1" dirty="0" err="1" smtClean="0"/>
              <a:t>Six</a:t>
            </a:r>
            <a:r>
              <a:rPr lang="sv-SE" b="1" dirty="0" smtClean="0"/>
              <a:t> flight operations (88%)</a:t>
            </a:r>
            <a:endParaRPr lang="sv-SE" b="1" dirty="0"/>
          </a:p>
        </p:txBody>
      </p:sp>
      <p:pic>
        <p:nvPicPr>
          <p:cNvPr id="5" name="Platshållare för innehåll 3" descr="Skärmurklipp"/>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4596" y="639167"/>
            <a:ext cx="3190678" cy="3955455"/>
          </a:xfrm>
          <a:prstGeom prst="rect">
            <a:avLst/>
          </a:prstGeom>
        </p:spPr>
      </p:pic>
      <p:pic>
        <p:nvPicPr>
          <p:cNvPr id="6" name="Bildobjekt 5" descr="Skärmurklip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2187" y="3674835"/>
            <a:ext cx="594606" cy="645041"/>
          </a:xfrm>
          <a:prstGeom prst="rect">
            <a:avLst/>
          </a:prstGeom>
        </p:spPr>
      </p:pic>
      <p:pic>
        <p:nvPicPr>
          <p:cNvPr id="7" name="Bildobjekt 6" descr="Skärmurklipp"/>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7173" y="3805245"/>
            <a:ext cx="893054" cy="443170"/>
          </a:xfrm>
          <a:prstGeom prst="rect">
            <a:avLst/>
          </a:prstGeom>
        </p:spPr>
      </p:pic>
      <p:pic>
        <p:nvPicPr>
          <p:cNvPr id="8" name="Bildobjekt 7" descr="Skärmurklip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5394" y="3814326"/>
            <a:ext cx="912889" cy="454551"/>
          </a:xfrm>
          <a:prstGeom prst="rect">
            <a:avLst/>
          </a:prstGeom>
        </p:spPr>
      </p:pic>
      <p:sp>
        <p:nvSpPr>
          <p:cNvPr id="9" name="textruta 8"/>
          <p:cNvSpPr txBox="1"/>
          <p:nvPr/>
        </p:nvSpPr>
        <p:spPr>
          <a:xfrm>
            <a:off x="7906518" y="3872943"/>
            <a:ext cx="1781788" cy="307777"/>
          </a:xfrm>
          <a:prstGeom prst="rect">
            <a:avLst/>
          </a:prstGeom>
          <a:noFill/>
        </p:spPr>
        <p:txBody>
          <a:bodyPr wrap="square" rtlCol="0">
            <a:spAutoFit/>
          </a:bodyPr>
          <a:lstStyle/>
          <a:p>
            <a:r>
              <a:rPr lang="sv-SE" sz="1400" dirty="0" smtClean="0"/>
              <a:t>flight operation</a:t>
            </a:r>
            <a:endParaRPr lang="sv-SE" sz="1400" dirty="0"/>
          </a:p>
        </p:txBody>
      </p:sp>
      <p:sp>
        <p:nvSpPr>
          <p:cNvPr id="10" name="textruta 9"/>
          <p:cNvSpPr txBox="1"/>
          <p:nvPr/>
        </p:nvSpPr>
        <p:spPr>
          <a:xfrm>
            <a:off x="7742889" y="3872943"/>
            <a:ext cx="430415" cy="307777"/>
          </a:xfrm>
          <a:prstGeom prst="rect">
            <a:avLst/>
          </a:prstGeom>
          <a:noFill/>
        </p:spPr>
        <p:txBody>
          <a:bodyPr wrap="square" rtlCol="0">
            <a:spAutoFit/>
          </a:bodyPr>
          <a:lstStyle/>
          <a:p>
            <a:r>
              <a:rPr lang="sv-SE" sz="1400" b="1" dirty="0" smtClean="0"/>
              <a:t>=</a:t>
            </a:r>
            <a:endParaRPr lang="sv-SE" sz="1400" b="1" dirty="0"/>
          </a:p>
        </p:txBody>
      </p:sp>
      <p:sp>
        <p:nvSpPr>
          <p:cNvPr id="11" name="textruta 10"/>
          <p:cNvSpPr txBox="1"/>
          <p:nvPr/>
        </p:nvSpPr>
        <p:spPr>
          <a:xfrm>
            <a:off x="5304091" y="3887713"/>
            <a:ext cx="430415" cy="307777"/>
          </a:xfrm>
          <a:prstGeom prst="rect">
            <a:avLst/>
          </a:prstGeom>
          <a:noFill/>
        </p:spPr>
        <p:txBody>
          <a:bodyPr wrap="square" rtlCol="0">
            <a:spAutoFit/>
          </a:bodyPr>
          <a:lstStyle/>
          <a:p>
            <a:r>
              <a:rPr lang="sv-SE" sz="1400" b="1" dirty="0"/>
              <a:t>+</a:t>
            </a:r>
          </a:p>
        </p:txBody>
      </p:sp>
      <p:sp>
        <p:nvSpPr>
          <p:cNvPr id="12" name="textruta 11"/>
          <p:cNvSpPr txBox="1"/>
          <p:nvPr/>
        </p:nvSpPr>
        <p:spPr>
          <a:xfrm>
            <a:off x="6510229" y="3887713"/>
            <a:ext cx="430415" cy="307777"/>
          </a:xfrm>
          <a:prstGeom prst="rect">
            <a:avLst/>
          </a:prstGeom>
          <a:noFill/>
        </p:spPr>
        <p:txBody>
          <a:bodyPr wrap="square" rtlCol="0">
            <a:spAutoFit/>
          </a:bodyPr>
          <a:lstStyle/>
          <a:p>
            <a:r>
              <a:rPr lang="sv-SE" sz="1400" b="1" dirty="0"/>
              <a:t>+</a:t>
            </a:r>
          </a:p>
        </p:txBody>
      </p:sp>
      <p:pic>
        <p:nvPicPr>
          <p:cNvPr id="13" name="Bildobjekt 12" descr="Skärmurklipp"/>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09931" y="4661298"/>
            <a:ext cx="800296" cy="220490"/>
          </a:xfrm>
          <a:prstGeom prst="rect">
            <a:avLst/>
          </a:prstGeom>
        </p:spPr>
      </p:pic>
      <p:pic>
        <p:nvPicPr>
          <p:cNvPr id="14" name="Bildobjekt 13" descr="Skärmurklipp"/>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12069" y="4562732"/>
            <a:ext cx="797639" cy="319056"/>
          </a:xfrm>
          <a:prstGeom prst="rect">
            <a:avLst/>
          </a:prstGeom>
        </p:spPr>
      </p:pic>
      <p:pic>
        <p:nvPicPr>
          <p:cNvPr id="15" name="Bildobjekt 14" descr="Skärmurklipp"/>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82187" y="4516037"/>
            <a:ext cx="594606" cy="399119"/>
          </a:xfrm>
          <a:prstGeom prst="rect">
            <a:avLst/>
          </a:prstGeom>
        </p:spPr>
      </p:pic>
      <p:sp>
        <p:nvSpPr>
          <p:cNvPr id="16" name="textruta 15"/>
          <p:cNvSpPr txBox="1"/>
          <p:nvPr/>
        </p:nvSpPr>
        <p:spPr>
          <a:xfrm>
            <a:off x="7742889" y="4558743"/>
            <a:ext cx="430415" cy="307777"/>
          </a:xfrm>
          <a:prstGeom prst="rect">
            <a:avLst/>
          </a:prstGeom>
          <a:noFill/>
        </p:spPr>
        <p:txBody>
          <a:bodyPr wrap="square" rtlCol="0">
            <a:spAutoFit/>
          </a:bodyPr>
          <a:lstStyle/>
          <a:p>
            <a:r>
              <a:rPr lang="sv-SE" sz="1400" b="1" dirty="0" smtClean="0"/>
              <a:t>=</a:t>
            </a:r>
            <a:endParaRPr lang="sv-SE" sz="1400" b="1" dirty="0"/>
          </a:p>
        </p:txBody>
      </p:sp>
      <p:sp>
        <p:nvSpPr>
          <p:cNvPr id="17" name="textruta 16"/>
          <p:cNvSpPr txBox="1"/>
          <p:nvPr/>
        </p:nvSpPr>
        <p:spPr>
          <a:xfrm>
            <a:off x="5304091" y="4573513"/>
            <a:ext cx="430415" cy="307777"/>
          </a:xfrm>
          <a:prstGeom prst="rect">
            <a:avLst/>
          </a:prstGeom>
          <a:noFill/>
        </p:spPr>
        <p:txBody>
          <a:bodyPr wrap="square" rtlCol="0">
            <a:spAutoFit/>
          </a:bodyPr>
          <a:lstStyle/>
          <a:p>
            <a:r>
              <a:rPr lang="sv-SE" sz="1400" b="1" dirty="0"/>
              <a:t>+</a:t>
            </a:r>
          </a:p>
        </p:txBody>
      </p:sp>
      <p:sp>
        <p:nvSpPr>
          <p:cNvPr id="18" name="textruta 17"/>
          <p:cNvSpPr txBox="1"/>
          <p:nvPr/>
        </p:nvSpPr>
        <p:spPr>
          <a:xfrm>
            <a:off x="6510229" y="4573513"/>
            <a:ext cx="430415" cy="307777"/>
          </a:xfrm>
          <a:prstGeom prst="rect">
            <a:avLst/>
          </a:prstGeom>
          <a:noFill/>
        </p:spPr>
        <p:txBody>
          <a:bodyPr wrap="square" rtlCol="0">
            <a:spAutoFit/>
          </a:bodyPr>
          <a:lstStyle/>
          <a:p>
            <a:r>
              <a:rPr lang="sv-SE" sz="1400" b="1" dirty="0"/>
              <a:t>+</a:t>
            </a:r>
          </a:p>
        </p:txBody>
      </p:sp>
      <p:sp>
        <p:nvSpPr>
          <p:cNvPr id="19" name="textruta 18"/>
          <p:cNvSpPr txBox="1"/>
          <p:nvPr/>
        </p:nvSpPr>
        <p:spPr>
          <a:xfrm>
            <a:off x="7895885" y="4549217"/>
            <a:ext cx="1781788" cy="307777"/>
          </a:xfrm>
          <a:prstGeom prst="rect">
            <a:avLst/>
          </a:prstGeom>
          <a:noFill/>
        </p:spPr>
        <p:txBody>
          <a:bodyPr wrap="square" rtlCol="0">
            <a:spAutoFit/>
          </a:bodyPr>
          <a:lstStyle/>
          <a:p>
            <a:r>
              <a:rPr lang="sv-SE" sz="1400" dirty="0" smtClean="0"/>
              <a:t>flight operation</a:t>
            </a:r>
            <a:endParaRPr lang="sv-SE" sz="1400" dirty="0"/>
          </a:p>
        </p:txBody>
      </p:sp>
    </p:spTree>
    <p:extLst>
      <p:ext uri="{BB962C8B-B14F-4D97-AF65-F5344CB8AC3E}">
        <p14:creationId xmlns:p14="http://schemas.microsoft.com/office/powerpoint/2010/main" val="421579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p:bldP spid="10" grpId="0"/>
      <p:bldP spid="11" grpId="0"/>
      <p:bldP spid="12"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Results</a:t>
            </a:r>
            <a:endParaRPr lang="sv-SE" dirty="0"/>
          </a:p>
        </p:txBody>
      </p:sp>
      <p:sp>
        <p:nvSpPr>
          <p:cNvPr id="3" name="Platshållare för text 2"/>
          <p:cNvSpPr>
            <a:spLocks noGrp="1"/>
          </p:cNvSpPr>
          <p:nvPr>
            <p:ph type="body" sz="quarter" idx="3"/>
          </p:nvPr>
        </p:nvSpPr>
        <p:spPr/>
        <p:txBody>
          <a:bodyPr/>
          <a:lstStyle/>
          <a:p>
            <a:r>
              <a:rPr lang="sv-SE" dirty="0" err="1" smtClean="0"/>
              <a:t>Five</a:t>
            </a:r>
            <a:r>
              <a:rPr lang="sv-SE" dirty="0" smtClean="0"/>
              <a:t> areas </a:t>
            </a:r>
            <a:r>
              <a:rPr lang="sv-SE" dirty="0" err="1" smtClean="0"/>
              <a:t>of</a:t>
            </a:r>
            <a:r>
              <a:rPr lang="sv-SE" dirty="0" smtClean="0"/>
              <a:t> </a:t>
            </a:r>
            <a:r>
              <a:rPr lang="sv-SE" dirty="0" err="1" smtClean="0"/>
              <a:t>improvement</a:t>
            </a:r>
            <a:endParaRPr lang="sv-SE" dirty="0"/>
          </a:p>
        </p:txBody>
      </p:sp>
      <p:sp>
        <p:nvSpPr>
          <p:cNvPr id="4" name="Platshållare för innehåll 3"/>
          <p:cNvSpPr>
            <a:spLocks noGrp="1"/>
          </p:cNvSpPr>
          <p:nvPr>
            <p:ph sz="quarter" idx="4"/>
          </p:nvPr>
        </p:nvSpPr>
        <p:spPr/>
        <p:txBody>
          <a:bodyPr/>
          <a:lstStyle/>
          <a:p>
            <a:r>
              <a:rPr lang="sv-SE" dirty="0" err="1" smtClean="0"/>
              <a:t>Airspace</a:t>
            </a:r>
            <a:r>
              <a:rPr lang="sv-SE" dirty="0" smtClean="0"/>
              <a:t> design – Terminal Area</a:t>
            </a:r>
          </a:p>
          <a:p>
            <a:r>
              <a:rPr lang="sv-SE" dirty="0" err="1" smtClean="0"/>
              <a:t>Time</a:t>
            </a:r>
            <a:r>
              <a:rPr lang="sv-SE" dirty="0" smtClean="0"/>
              <a:t> in </a:t>
            </a:r>
            <a:r>
              <a:rPr lang="sv-SE" dirty="0" err="1" smtClean="0"/>
              <a:t>level</a:t>
            </a:r>
            <a:r>
              <a:rPr lang="sv-SE" dirty="0" smtClean="0"/>
              <a:t> flight – approach </a:t>
            </a:r>
          </a:p>
          <a:p>
            <a:r>
              <a:rPr lang="sv-SE" dirty="0" smtClean="0"/>
              <a:t>Approach </a:t>
            </a:r>
            <a:r>
              <a:rPr lang="sv-SE" dirty="0" err="1" smtClean="0"/>
              <a:t>procedure</a:t>
            </a:r>
            <a:endParaRPr lang="sv-SE" dirty="0" smtClean="0"/>
          </a:p>
          <a:p>
            <a:r>
              <a:rPr lang="sv-SE" dirty="0" err="1" smtClean="0"/>
              <a:t>Runway</a:t>
            </a:r>
            <a:r>
              <a:rPr lang="sv-SE" dirty="0" smtClean="0"/>
              <a:t> in </a:t>
            </a:r>
            <a:r>
              <a:rPr lang="sv-SE" dirty="0" err="1" smtClean="0"/>
              <a:t>use</a:t>
            </a:r>
            <a:r>
              <a:rPr lang="sv-SE" dirty="0" smtClean="0"/>
              <a:t> – </a:t>
            </a:r>
            <a:r>
              <a:rPr lang="sv-SE" dirty="0" err="1" smtClean="0"/>
              <a:t>noise</a:t>
            </a:r>
            <a:r>
              <a:rPr lang="sv-SE" dirty="0" smtClean="0"/>
              <a:t> vs emissions</a:t>
            </a:r>
          </a:p>
          <a:p>
            <a:r>
              <a:rPr lang="sv-SE" dirty="0" err="1" smtClean="0"/>
              <a:t>Leave</a:t>
            </a:r>
            <a:r>
              <a:rPr lang="sv-SE" dirty="0" smtClean="0"/>
              <a:t> </a:t>
            </a:r>
            <a:r>
              <a:rPr lang="sv-SE" dirty="0" err="1" smtClean="0"/>
              <a:t>departure</a:t>
            </a:r>
            <a:r>
              <a:rPr lang="sv-SE" dirty="0" smtClean="0"/>
              <a:t> routes </a:t>
            </a:r>
            <a:r>
              <a:rPr lang="sv-SE" dirty="0" err="1" smtClean="0"/>
              <a:t>earlier</a:t>
            </a:r>
            <a:endParaRPr lang="sv-SE" dirty="0"/>
          </a:p>
        </p:txBody>
      </p:sp>
      <p:pic>
        <p:nvPicPr>
          <p:cNvPr id="6" name="Bildobjekt 5" descr="Skärmurklipp"/>
          <p:cNvPicPr>
            <a:picLocks noChangeAspect="1"/>
          </p:cNvPicPr>
          <p:nvPr/>
        </p:nvPicPr>
        <p:blipFill>
          <a:blip r:embed="rId2">
            <a:extLst>
              <a:ext uri="{28A0092B-C50C-407E-A947-70E740481C1C}">
                <a14:useLocalDpi xmlns:a14="http://schemas.microsoft.com/office/drawing/2010/main"/>
              </a:ext>
            </a:extLst>
          </a:blip>
          <a:stretch>
            <a:fillRect/>
          </a:stretch>
        </p:blipFill>
        <p:spPr>
          <a:xfrm rot="360296">
            <a:off x="695882" y="362750"/>
            <a:ext cx="3237077" cy="4575067"/>
          </a:xfrm>
          <a:prstGeom prst="rect">
            <a:avLst/>
          </a:prstGeom>
          <a:ln>
            <a:noFill/>
          </a:ln>
          <a:effectLst>
            <a:outerShdw blurRad="292100" dist="139700" dir="2700000" algn="tl" rotWithShape="0">
              <a:srgbClr val="333333">
                <a:alpha val="65000"/>
              </a:srgbClr>
            </a:outerShdw>
          </a:effectLst>
        </p:spPr>
      </p:pic>
      <p:cxnSp>
        <p:nvCxnSpPr>
          <p:cNvPr id="7" name="Rak 6"/>
          <p:cNvCxnSpPr/>
          <p:nvPr/>
        </p:nvCxnSpPr>
        <p:spPr>
          <a:xfrm>
            <a:off x="4645026" y="3572540"/>
            <a:ext cx="1564388"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ruta 7"/>
          <p:cNvSpPr txBox="1"/>
          <p:nvPr/>
        </p:nvSpPr>
        <p:spPr>
          <a:xfrm>
            <a:off x="4708821" y="3808679"/>
            <a:ext cx="3902150" cy="523220"/>
          </a:xfrm>
          <a:prstGeom prst="rect">
            <a:avLst/>
          </a:prstGeom>
          <a:noFill/>
        </p:spPr>
        <p:txBody>
          <a:bodyPr wrap="square" rtlCol="0">
            <a:spAutoFit/>
          </a:bodyPr>
          <a:lstStyle/>
          <a:p>
            <a:r>
              <a:rPr lang="sv-SE" sz="2800" dirty="0" smtClean="0"/>
              <a:t>75 </a:t>
            </a:r>
            <a:r>
              <a:rPr lang="sv-SE" sz="2800" dirty="0" err="1" smtClean="0"/>
              <a:t>tonnes</a:t>
            </a:r>
            <a:r>
              <a:rPr lang="sv-SE" sz="2800" dirty="0" smtClean="0"/>
              <a:t> CO</a:t>
            </a:r>
            <a:r>
              <a:rPr lang="sv-SE" sz="1400" b="1" dirty="0" smtClean="0"/>
              <a:t>2</a:t>
            </a:r>
            <a:r>
              <a:rPr lang="sv-SE" sz="2800" dirty="0" smtClean="0"/>
              <a:t> </a:t>
            </a:r>
            <a:r>
              <a:rPr lang="sv-SE" sz="2800" dirty="0" err="1" smtClean="0"/>
              <a:t>annualy</a:t>
            </a:r>
            <a:endParaRPr lang="sv-SE" sz="2800" dirty="0"/>
          </a:p>
        </p:txBody>
      </p:sp>
    </p:spTree>
    <p:extLst>
      <p:ext uri="{BB962C8B-B14F-4D97-AF65-F5344CB8AC3E}">
        <p14:creationId xmlns:p14="http://schemas.microsoft.com/office/powerpoint/2010/main" val="136347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826" y="1123950"/>
            <a:ext cx="9537037" cy="3409950"/>
          </a:xfrm>
          <a:prstGeom prst="rect">
            <a:avLst/>
          </a:prstGeom>
        </p:spPr>
      </p:pic>
      <p:sp>
        <p:nvSpPr>
          <p:cNvPr id="4" name="Rektangel 3"/>
          <p:cNvSpPr/>
          <p:nvPr/>
        </p:nvSpPr>
        <p:spPr>
          <a:xfrm>
            <a:off x="-47625" y="1123950"/>
            <a:ext cx="9459836" cy="3490624"/>
          </a:xfrm>
          <a:prstGeom prst="rect">
            <a:avLst/>
          </a:prstGeom>
          <a:solidFill>
            <a:srgbClr val="FFFFFF">
              <a:alpha val="65098"/>
            </a:srgbClr>
          </a:solidFill>
          <a:ln w="28575">
            <a:no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5" name="Picture 4" descr="http://lfvintranet/Global/Nyheter/2014/Sverige%202015%20ver%202%20new%20org.jpg"/>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679489" y="976600"/>
            <a:ext cx="3553331" cy="4079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ubrik 1"/>
          <p:cNvSpPr>
            <a:spLocks noGrp="1"/>
          </p:cNvSpPr>
          <p:nvPr>
            <p:ph type="title"/>
          </p:nvPr>
        </p:nvSpPr>
        <p:spPr>
          <a:xfrm>
            <a:off x="663822" y="300039"/>
            <a:ext cx="6545873" cy="638175"/>
          </a:xfrm>
        </p:spPr>
        <p:txBody>
          <a:bodyPr/>
          <a:lstStyle/>
          <a:p>
            <a:r>
              <a:rPr lang="sv-SE" dirty="0" err="1" smtClean="0"/>
              <a:t>Next</a:t>
            </a:r>
            <a:r>
              <a:rPr lang="sv-SE" dirty="0" smtClean="0"/>
              <a:t> step</a:t>
            </a:r>
            <a:endParaRPr lang="sv-SE" dirty="0"/>
          </a:p>
        </p:txBody>
      </p:sp>
      <p:sp>
        <p:nvSpPr>
          <p:cNvPr id="7" name="Rektangel 6"/>
          <p:cNvSpPr/>
          <p:nvPr/>
        </p:nvSpPr>
        <p:spPr>
          <a:xfrm>
            <a:off x="3907312" y="2433051"/>
            <a:ext cx="385288" cy="373649"/>
          </a:xfrm>
          <a:prstGeom prst="rect">
            <a:avLst/>
          </a:prstGeom>
          <a:noFill/>
          <a:ln w="28575">
            <a:solidFill>
              <a:srgbClr val="FF0000"/>
            </a:solid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6" name="Rektangel 25"/>
          <p:cNvSpPr/>
          <p:nvPr/>
        </p:nvSpPr>
        <p:spPr>
          <a:xfrm>
            <a:off x="4812413" y="2183722"/>
            <a:ext cx="385288" cy="373649"/>
          </a:xfrm>
          <a:prstGeom prst="rect">
            <a:avLst/>
          </a:pr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Rektangel 26"/>
          <p:cNvSpPr/>
          <p:nvPr/>
        </p:nvSpPr>
        <p:spPr>
          <a:xfrm>
            <a:off x="3645789" y="4614574"/>
            <a:ext cx="385288" cy="373649"/>
          </a:xfrm>
          <a:prstGeom prst="rect">
            <a:avLst/>
          </a:pr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8" name="Rektangel 27"/>
          <p:cNvSpPr/>
          <p:nvPr/>
        </p:nvSpPr>
        <p:spPr>
          <a:xfrm>
            <a:off x="3498552" y="3976403"/>
            <a:ext cx="385288" cy="373649"/>
          </a:xfrm>
          <a:prstGeom prst="rect">
            <a:avLst/>
          </a:pr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Frihandsfigur 7"/>
          <p:cNvSpPr/>
          <p:nvPr/>
        </p:nvSpPr>
        <p:spPr>
          <a:xfrm>
            <a:off x="4104014" y="1830812"/>
            <a:ext cx="829495" cy="508351"/>
          </a:xfrm>
          <a:custGeom>
            <a:avLst/>
            <a:gdLst>
              <a:gd name="connsiteX0" fmla="*/ 2046 w 831386"/>
              <a:gd name="connsiteY0" fmla="*/ 518498 h 518498"/>
              <a:gd name="connsiteX1" fmla="*/ 129637 w 831386"/>
              <a:gd name="connsiteY1" fmla="*/ 8135 h 518498"/>
              <a:gd name="connsiteX2" fmla="*/ 831386 w 831386"/>
              <a:gd name="connsiteY2" fmla="*/ 252684 h 518498"/>
              <a:gd name="connsiteX0" fmla="*/ 155 w 829495"/>
              <a:gd name="connsiteY0" fmla="*/ 508351 h 508351"/>
              <a:gd name="connsiteX1" fmla="*/ 265969 w 829495"/>
              <a:gd name="connsiteY1" fmla="*/ 8620 h 508351"/>
              <a:gd name="connsiteX2" fmla="*/ 829495 w 829495"/>
              <a:gd name="connsiteY2" fmla="*/ 242537 h 508351"/>
            </a:gdLst>
            <a:ahLst/>
            <a:cxnLst>
              <a:cxn ang="0">
                <a:pos x="connsiteX0" y="connsiteY0"/>
              </a:cxn>
              <a:cxn ang="0">
                <a:pos x="connsiteX1" y="connsiteY1"/>
              </a:cxn>
              <a:cxn ang="0">
                <a:pos x="connsiteX2" y="connsiteY2"/>
              </a:cxn>
            </a:cxnLst>
            <a:rect l="l" t="t" r="r" b="b"/>
            <a:pathLst>
              <a:path w="829495" h="508351">
                <a:moveTo>
                  <a:pt x="155" y="508351"/>
                </a:moveTo>
                <a:cubicBezTo>
                  <a:pt x="-5161" y="275320"/>
                  <a:pt x="127746" y="52922"/>
                  <a:pt x="265969" y="8620"/>
                </a:cubicBezTo>
                <a:cubicBezTo>
                  <a:pt x="404192" y="-35682"/>
                  <a:pt x="547732" y="98111"/>
                  <a:pt x="829495" y="242537"/>
                </a:cubicBezTo>
              </a:path>
            </a:pathLst>
          </a:cu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Frihandsfigur 8"/>
          <p:cNvSpPr/>
          <p:nvPr/>
        </p:nvSpPr>
        <p:spPr>
          <a:xfrm>
            <a:off x="4082902" y="2658140"/>
            <a:ext cx="890000" cy="1871330"/>
          </a:xfrm>
          <a:custGeom>
            <a:avLst/>
            <a:gdLst>
              <a:gd name="connsiteX0" fmla="*/ 871870 w 955765"/>
              <a:gd name="connsiteY0" fmla="*/ 0 h 1871330"/>
              <a:gd name="connsiteX1" fmla="*/ 871870 w 955765"/>
              <a:gd name="connsiteY1" fmla="*/ 435934 h 1871330"/>
              <a:gd name="connsiteX2" fmla="*/ 0 w 955765"/>
              <a:gd name="connsiteY2" fmla="*/ 1871330 h 1871330"/>
              <a:gd name="connsiteX0" fmla="*/ 871870 w 908896"/>
              <a:gd name="connsiteY0" fmla="*/ 0 h 1871330"/>
              <a:gd name="connsiteX1" fmla="*/ 765544 w 908896"/>
              <a:gd name="connsiteY1" fmla="*/ 691115 h 1871330"/>
              <a:gd name="connsiteX2" fmla="*/ 0 w 908896"/>
              <a:gd name="connsiteY2" fmla="*/ 1871330 h 1871330"/>
              <a:gd name="connsiteX0" fmla="*/ 871870 w 890000"/>
              <a:gd name="connsiteY0" fmla="*/ 0 h 1871330"/>
              <a:gd name="connsiteX1" fmla="*/ 765544 w 890000"/>
              <a:gd name="connsiteY1" fmla="*/ 691115 h 1871330"/>
              <a:gd name="connsiteX2" fmla="*/ 0 w 890000"/>
              <a:gd name="connsiteY2" fmla="*/ 1871330 h 1871330"/>
            </a:gdLst>
            <a:ahLst/>
            <a:cxnLst>
              <a:cxn ang="0">
                <a:pos x="connsiteX0" y="connsiteY0"/>
              </a:cxn>
              <a:cxn ang="0">
                <a:pos x="connsiteX1" y="connsiteY1"/>
              </a:cxn>
              <a:cxn ang="0">
                <a:pos x="connsiteX2" y="connsiteY2"/>
              </a:cxn>
            </a:cxnLst>
            <a:rect l="l" t="t" r="r" b="b"/>
            <a:pathLst>
              <a:path w="890000" h="1871330">
                <a:moveTo>
                  <a:pt x="871870" y="0"/>
                </a:moveTo>
                <a:cubicBezTo>
                  <a:pt x="901996" y="327837"/>
                  <a:pt x="910856" y="379227"/>
                  <a:pt x="765544" y="691115"/>
                </a:cubicBezTo>
                <a:cubicBezTo>
                  <a:pt x="620232" y="1003003"/>
                  <a:pt x="363279" y="1309576"/>
                  <a:pt x="0" y="1871330"/>
                </a:cubicBezTo>
              </a:path>
            </a:pathLst>
          </a:cu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Frihandsfigur 10"/>
          <p:cNvSpPr/>
          <p:nvPr/>
        </p:nvSpPr>
        <p:spPr>
          <a:xfrm>
            <a:off x="3178516" y="4253023"/>
            <a:ext cx="308965" cy="637954"/>
          </a:xfrm>
          <a:custGeom>
            <a:avLst/>
            <a:gdLst>
              <a:gd name="connsiteX0" fmla="*/ 308965 w 308965"/>
              <a:gd name="connsiteY0" fmla="*/ 637954 h 637954"/>
              <a:gd name="connsiteX1" fmla="*/ 621 w 308965"/>
              <a:gd name="connsiteY1" fmla="*/ 287079 h 637954"/>
              <a:gd name="connsiteX2" fmla="*/ 245170 w 308965"/>
              <a:gd name="connsiteY2" fmla="*/ 0 h 637954"/>
            </a:gdLst>
            <a:ahLst/>
            <a:cxnLst>
              <a:cxn ang="0">
                <a:pos x="connsiteX0" y="connsiteY0"/>
              </a:cxn>
              <a:cxn ang="0">
                <a:pos x="connsiteX1" y="connsiteY1"/>
              </a:cxn>
              <a:cxn ang="0">
                <a:pos x="connsiteX2" y="connsiteY2"/>
              </a:cxn>
            </a:cxnLst>
            <a:rect l="l" t="t" r="r" b="b"/>
            <a:pathLst>
              <a:path w="308965" h="637954">
                <a:moveTo>
                  <a:pt x="308965" y="637954"/>
                </a:moveTo>
                <a:cubicBezTo>
                  <a:pt x="160109" y="515679"/>
                  <a:pt x="11253" y="393405"/>
                  <a:pt x="621" y="287079"/>
                </a:cubicBezTo>
                <a:cubicBezTo>
                  <a:pt x="-10012" y="180753"/>
                  <a:pt x="117579" y="90376"/>
                  <a:pt x="245170" y="0"/>
                </a:cubicBezTo>
              </a:path>
            </a:pathLst>
          </a:custGeom>
          <a:noFill/>
          <a:ln w="28575">
            <a:solidFill>
              <a:srgbClr val="FF0000"/>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8684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ruta 26"/>
          <p:cNvSpPr txBox="1"/>
          <p:nvPr/>
        </p:nvSpPr>
        <p:spPr>
          <a:xfrm>
            <a:off x="4168239" y="1371600"/>
            <a:ext cx="4643252" cy="2308324"/>
          </a:xfrm>
          <a:prstGeom prst="rect">
            <a:avLst/>
          </a:prstGeom>
          <a:noFill/>
        </p:spPr>
        <p:txBody>
          <a:bodyPr wrap="square" rtlCol="0">
            <a:spAutoFit/>
          </a:bodyPr>
          <a:lstStyle/>
          <a:p>
            <a:pPr marL="285750" indent="-285750">
              <a:buFont typeface="Arial" panose="020B0604020202020204" pitchFamily="34" charset="0"/>
              <a:buChar char="•"/>
            </a:pPr>
            <a:r>
              <a:rPr lang="sv-SE" b="1" dirty="0" err="1"/>
              <a:t>Reduced</a:t>
            </a:r>
            <a:r>
              <a:rPr lang="sv-SE" b="1" dirty="0"/>
              <a:t> </a:t>
            </a:r>
            <a:r>
              <a:rPr lang="sv-SE" b="1" dirty="0" err="1"/>
              <a:t>fuel</a:t>
            </a:r>
            <a:r>
              <a:rPr lang="sv-SE" b="1" dirty="0"/>
              <a:t> </a:t>
            </a:r>
            <a:r>
              <a:rPr lang="sv-SE" b="1" dirty="0" err="1"/>
              <a:t>burn</a:t>
            </a:r>
            <a:r>
              <a:rPr lang="sv-SE" b="1" dirty="0"/>
              <a:t> </a:t>
            </a:r>
            <a:endParaRPr lang="sv-SE" b="1" dirty="0" smtClean="0"/>
          </a:p>
          <a:p>
            <a:pPr marL="285750" indent="-285750">
              <a:buFont typeface="Arial" panose="020B0604020202020204" pitchFamily="34" charset="0"/>
              <a:buChar char="•"/>
            </a:pPr>
            <a:r>
              <a:rPr lang="sv-SE" b="1" dirty="0" err="1" smtClean="0"/>
              <a:t>Quality</a:t>
            </a:r>
            <a:r>
              <a:rPr lang="sv-SE" b="1" dirty="0" smtClean="0"/>
              <a:t> </a:t>
            </a:r>
            <a:r>
              <a:rPr lang="sv-SE" b="1" dirty="0" err="1" smtClean="0"/>
              <a:t>assurance</a:t>
            </a:r>
            <a:endParaRPr lang="sv-SE" b="1" dirty="0" smtClean="0"/>
          </a:p>
          <a:p>
            <a:pPr marL="285750" indent="-285750">
              <a:buFont typeface="Arial" panose="020B0604020202020204" pitchFamily="34" charset="0"/>
              <a:buChar char="•"/>
            </a:pPr>
            <a:r>
              <a:rPr lang="sv-SE" b="1" dirty="0" err="1" smtClean="0"/>
              <a:t>Better</a:t>
            </a:r>
            <a:r>
              <a:rPr lang="sv-SE" b="1" dirty="0" smtClean="0"/>
              <a:t> </a:t>
            </a:r>
            <a:r>
              <a:rPr lang="sv-SE" b="1" dirty="0" err="1" smtClean="0"/>
              <a:t>communication</a:t>
            </a:r>
            <a:r>
              <a:rPr lang="sv-SE" b="1" dirty="0" smtClean="0"/>
              <a:t> </a:t>
            </a:r>
            <a:r>
              <a:rPr lang="sv-SE" b="1" dirty="0" err="1" smtClean="0"/>
              <a:t>between</a:t>
            </a:r>
            <a:r>
              <a:rPr lang="sv-SE" b="1" dirty="0" smtClean="0"/>
              <a:t> all </a:t>
            </a:r>
            <a:r>
              <a:rPr lang="sv-SE" b="1" dirty="0" err="1" smtClean="0"/>
              <a:t>stakeholders</a:t>
            </a:r>
            <a:endParaRPr lang="sv-SE" b="1" dirty="0" smtClean="0"/>
          </a:p>
          <a:p>
            <a:pPr marL="285750" indent="-285750">
              <a:buFont typeface="Arial" panose="020B0604020202020204" pitchFamily="34" charset="0"/>
              <a:buChar char="•"/>
            </a:pPr>
            <a:r>
              <a:rPr lang="sv-SE" b="1" dirty="0" smtClean="0"/>
              <a:t>A </a:t>
            </a:r>
            <a:r>
              <a:rPr lang="sv-SE" b="1" dirty="0" err="1" smtClean="0"/>
              <a:t>generic</a:t>
            </a:r>
            <a:r>
              <a:rPr lang="sv-SE" b="1" dirty="0" smtClean="0"/>
              <a:t> </a:t>
            </a:r>
            <a:r>
              <a:rPr lang="sv-SE" b="1" dirty="0" err="1" smtClean="0"/>
              <a:t>model</a:t>
            </a:r>
            <a:r>
              <a:rPr lang="sv-SE" b="1" dirty="0" smtClean="0"/>
              <a:t> for </a:t>
            </a:r>
            <a:r>
              <a:rPr lang="sv-SE" b="1" dirty="0" err="1" smtClean="0"/>
              <a:t>other</a:t>
            </a:r>
            <a:r>
              <a:rPr lang="sv-SE" b="1" dirty="0" smtClean="0"/>
              <a:t> </a:t>
            </a:r>
            <a:r>
              <a:rPr lang="sv-SE" b="1" dirty="0" err="1" smtClean="0"/>
              <a:t>airports</a:t>
            </a:r>
            <a:r>
              <a:rPr lang="sv-SE" b="1" dirty="0" smtClean="0"/>
              <a:t> </a:t>
            </a:r>
          </a:p>
          <a:p>
            <a:pPr marL="285750" indent="-285750">
              <a:buFont typeface="Arial" panose="020B0604020202020204" pitchFamily="34" charset="0"/>
              <a:buChar char="•"/>
            </a:pPr>
            <a:r>
              <a:rPr lang="sv-SE" b="1" dirty="0" smtClean="0"/>
              <a:t>Baseline for </a:t>
            </a:r>
            <a:r>
              <a:rPr lang="sv-SE" b="1" dirty="0" err="1" smtClean="0"/>
              <a:t>future</a:t>
            </a:r>
            <a:r>
              <a:rPr lang="sv-SE" b="1" dirty="0" smtClean="0"/>
              <a:t> re-design </a:t>
            </a:r>
            <a:r>
              <a:rPr lang="sv-SE" b="1" dirty="0" err="1" smtClean="0"/>
              <a:t>of</a:t>
            </a:r>
            <a:r>
              <a:rPr lang="sv-SE" b="1" dirty="0" smtClean="0"/>
              <a:t> Swedish </a:t>
            </a:r>
            <a:r>
              <a:rPr lang="sv-SE" b="1" dirty="0" err="1" smtClean="0"/>
              <a:t>airspace</a:t>
            </a:r>
            <a:endParaRPr lang="sv-SE" b="1" dirty="0" smtClean="0"/>
          </a:p>
          <a:p>
            <a:endParaRPr lang="sv-SE" b="1" dirty="0"/>
          </a:p>
        </p:txBody>
      </p:sp>
      <p:pic>
        <p:nvPicPr>
          <p:cNvPr id="22" name="Bildobjekt 21" descr="Skärmurklipp"/>
          <p:cNvPicPr>
            <a:picLocks noChangeAspect="1"/>
          </p:cNvPicPr>
          <p:nvPr/>
        </p:nvPicPr>
        <p:blipFill>
          <a:blip r:embed="rId3">
            <a:extLst>
              <a:ext uri="{28A0092B-C50C-407E-A947-70E740481C1C}">
                <a14:useLocalDpi xmlns:a14="http://schemas.microsoft.com/office/drawing/2010/main"/>
              </a:ext>
            </a:extLst>
          </a:blip>
          <a:stretch>
            <a:fillRect/>
          </a:stretch>
        </p:blipFill>
        <p:spPr>
          <a:xfrm rot="433168">
            <a:off x="394989" y="267255"/>
            <a:ext cx="3204143" cy="4528519"/>
          </a:xfrm>
          <a:prstGeom prst="rect">
            <a:avLst/>
          </a:prstGeom>
          <a:ln>
            <a:noFill/>
          </a:ln>
          <a:effectLst>
            <a:outerShdw blurRad="292100" dist="139700" dir="2700000" algn="tl" rotWithShape="0">
              <a:srgbClr val="333333">
                <a:alpha val="65000"/>
              </a:srgbClr>
            </a:outerShdw>
          </a:effectLst>
        </p:spPr>
      </p:pic>
      <p:sp>
        <p:nvSpPr>
          <p:cNvPr id="23" name="Rubrik 1"/>
          <p:cNvSpPr>
            <a:spLocks noGrp="1"/>
          </p:cNvSpPr>
          <p:nvPr>
            <p:ph type="title"/>
          </p:nvPr>
        </p:nvSpPr>
        <p:spPr>
          <a:xfrm>
            <a:off x="4168239" y="176679"/>
            <a:ext cx="2981926" cy="857250"/>
          </a:xfrm>
        </p:spPr>
        <p:txBody>
          <a:bodyPr/>
          <a:lstStyle/>
          <a:p>
            <a:pPr algn="l"/>
            <a:r>
              <a:rPr lang="sv-SE" dirty="0" err="1" smtClean="0"/>
              <a:t>Conclusion</a:t>
            </a:r>
            <a:endParaRPr lang="sv-SE" dirty="0"/>
          </a:p>
        </p:txBody>
      </p:sp>
    </p:spTree>
    <p:extLst>
      <p:ext uri="{BB962C8B-B14F-4D97-AF65-F5344CB8AC3E}">
        <p14:creationId xmlns:p14="http://schemas.microsoft.com/office/powerpoint/2010/main" val="811325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animEffect transition="in" filter="fade">
                                      <p:cBhvr>
                                        <p:cTn id="17" dur="500"/>
                                        <p:tgtEl>
                                          <p:spTgt spid="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xEl>
                                              <p:pRg st="3" end="3"/>
                                            </p:txEl>
                                          </p:spTgt>
                                        </p:tgtEl>
                                        <p:attrNameLst>
                                          <p:attrName>style.visibility</p:attrName>
                                        </p:attrNameLst>
                                      </p:cBhvr>
                                      <p:to>
                                        <p:strVal val="visible"/>
                                      </p:to>
                                    </p:set>
                                    <p:animEffect transition="in" filter="fade">
                                      <p:cBhvr>
                                        <p:cTn id="22" dur="500"/>
                                        <p:tgtEl>
                                          <p:spTgt spid="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animEffect transition="in" filter="fade">
                                      <p:cBhvr>
                                        <p:cTn id="2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12204" y="1081184"/>
            <a:ext cx="4635860" cy="387798"/>
          </a:xfrm>
          <a:noFill/>
        </p:spPr>
        <p:txBody>
          <a:bodyPr/>
          <a:lstStyle/>
          <a:p>
            <a:pPr marL="180975" indent="-3175"/>
            <a:r>
              <a:rPr lang="sv-SE" dirty="0" err="1" smtClean="0"/>
              <a:t>Contributes</a:t>
            </a:r>
            <a:r>
              <a:rPr lang="sv-SE" dirty="0" smtClean="0"/>
              <a:t> </a:t>
            </a:r>
            <a:r>
              <a:rPr lang="sv-SE" dirty="0" err="1" smtClean="0"/>
              <a:t>to</a:t>
            </a:r>
            <a:r>
              <a:rPr lang="sv-SE" dirty="0" smtClean="0"/>
              <a:t> the potential for </a:t>
            </a:r>
            <a:r>
              <a:rPr lang="sv-SE" dirty="0" err="1" smtClean="0"/>
              <a:t>large</a:t>
            </a:r>
            <a:r>
              <a:rPr lang="sv-SE" dirty="0" smtClean="0"/>
              <a:t> </a:t>
            </a:r>
            <a:r>
              <a:rPr lang="sv-SE" dirty="0" err="1" smtClean="0"/>
              <a:t>scale</a:t>
            </a:r>
            <a:r>
              <a:rPr lang="sv-SE" dirty="0" smtClean="0"/>
              <a:t> </a:t>
            </a:r>
            <a:r>
              <a:rPr lang="sv-SE" dirty="0" err="1" smtClean="0"/>
              <a:t>production</a:t>
            </a:r>
            <a:r>
              <a:rPr lang="sv-SE" dirty="0" smtClean="0"/>
              <a:t> </a:t>
            </a:r>
            <a:endParaRPr lang="sv-S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79515" y="692341"/>
            <a:ext cx="3977320" cy="4248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42655" y="2548788"/>
            <a:ext cx="864096" cy="94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512205" y="1681720"/>
            <a:ext cx="4295947" cy="2585323"/>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sv-SE" dirty="0" err="1" smtClean="0"/>
              <a:t>Through</a:t>
            </a:r>
            <a:r>
              <a:rPr lang="sv-SE" dirty="0" smtClean="0"/>
              <a:t> </a:t>
            </a:r>
            <a:r>
              <a:rPr lang="sv-SE" dirty="0" err="1" smtClean="0"/>
              <a:t>collaborations</a:t>
            </a:r>
            <a:r>
              <a:rPr lang="sv-SE" dirty="0" smtClean="0"/>
              <a:t> Swedavia </a:t>
            </a:r>
            <a:r>
              <a:rPr lang="sv-SE" dirty="0" err="1" smtClean="0"/>
              <a:t>initiates</a:t>
            </a:r>
            <a:r>
              <a:rPr lang="sv-SE" dirty="0" smtClean="0"/>
              <a:t> studies for </a:t>
            </a:r>
            <a:r>
              <a:rPr lang="sv-SE" dirty="0" err="1" smtClean="0"/>
              <a:t>production</a:t>
            </a:r>
            <a:r>
              <a:rPr lang="sv-SE" dirty="0" smtClean="0"/>
              <a:t> </a:t>
            </a:r>
            <a:r>
              <a:rPr lang="sv-SE" dirty="0" err="1" smtClean="0"/>
              <a:t>of</a:t>
            </a:r>
            <a:r>
              <a:rPr lang="sv-SE" dirty="0" smtClean="0"/>
              <a:t> </a:t>
            </a:r>
            <a:r>
              <a:rPr lang="sv-SE" dirty="0" err="1" smtClean="0"/>
              <a:t>sustainable</a:t>
            </a:r>
            <a:r>
              <a:rPr lang="sv-SE" dirty="0" smtClean="0"/>
              <a:t> </a:t>
            </a:r>
            <a:r>
              <a:rPr lang="sv-SE" dirty="0" err="1" smtClean="0"/>
              <a:t>biofuel</a:t>
            </a:r>
            <a:r>
              <a:rPr lang="sv-SE" dirty="0" smtClean="0"/>
              <a:t> in Sweden</a:t>
            </a:r>
          </a:p>
          <a:p>
            <a:pPr>
              <a:spcBef>
                <a:spcPts val="0"/>
              </a:spcBef>
            </a:pPr>
            <a:endParaRPr lang="sv-SE" dirty="0" smtClean="0"/>
          </a:p>
          <a:p>
            <a:pPr marL="285750" indent="-285750">
              <a:spcBef>
                <a:spcPts val="0"/>
              </a:spcBef>
              <a:buFont typeface="Arial" panose="020B0604020202020204" pitchFamily="34" charset="0"/>
              <a:buChar char="•"/>
            </a:pPr>
            <a:r>
              <a:rPr lang="sv-SE" dirty="0" smtClean="0"/>
              <a:t>Three </a:t>
            </a:r>
            <a:r>
              <a:rPr lang="sv-SE" dirty="0" err="1" smtClean="0"/>
              <a:t>requests</a:t>
            </a:r>
            <a:r>
              <a:rPr lang="sv-SE" dirty="0" smtClean="0"/>
              <a:t> </a:t>
            </a:r>
            <a:r>
              <a:rPr lang="sv-SE" dirty="0" err="1" smtClean="0"/>
              <a:t>submitted</a:t>
            </a:r>
            <a:r>
              <a:rPr lang="sv-SE" dirty="0" smtClean="0"/>
              <a:t> </a:t>
            </a:r>
          </a:p>
          <a:p>
            <a:pPr>
              <a:spcBef>
                <a:spcPts val="0"/>
              </a:spcBef>
            </a:pPr>
            <a:endParaRPr lang="sv-SE" dirty="0"/>
          </a:p>
          <a:p>
            <a:pPr>
              <a:spcBef>
                <a:spcPts val="0"/>
              </a:spcBef>
            </a:pPr>
            <a:endParaRPr lang="sv-SE" dirty="0" smtClean="0"/>
          </a:p>
          <a:p>
            <a:pPr>
              <a:spcBef>
                <a:spcPts val="0"/>
              </a:spcBef>
            </a:pPr>
            <a:r>
              <a:rPr lang="sv-SE" dirty="0" smtClean="0"/>
              <a:t>Watch </a:t>
            </a:r>
            <a:r>
              <a:rPr lang="sv-SE" dirty="0" err="1" smtClean="0"/>
              <a:t>our</a:t>
            </a:r>
            <a:r>
              <a:rPr lang="sv-SE" dirty="0" smtClean="0"/>
              <a:t> film:</a:t>
            </a:r>
          </a:p>
          <a:p>
            <a:pPr>
              <a:spcBef>
                <a:spcPts val="0"/>
              </a:spcBef>
            </a:pPr>
            <a:r>
              <a:rPr lang="sv-SE" dirty="0" smtClean="0">
                <a:hlinkClick r:id="rId5"/>
              </a:rPr>
              <a:t>Swedavia </a:t>
            </a:r>
            <a:r>
              <a:rPr lang="sv-SE" dirty="0" err="1" smtClean="0">
                <a:hlinkClick r:id="rId5"/>
              </a:rPr>
              <a:t>flies</a:t>
            </a:r>
            <a:r>
              <a:rPr lang="sv-SE" dirty="0" smtClean="0">
                <a:hlinkClick r:id="rId5"/>
              </a:rPr>
              <a:t> on </a:t>
            </a:r>
            <a:r>
              <a:rPr lang="sv-SE" dirty="0" err="1" smtClean="0">
                <a:hlinkClick r:id="rId5"/>
              </a:rPr>
              <a:t>biofuel</a:t>
            </a:r>
            <a:r>
              <a:rPr lang="sv-SE" dirty="0" smtClean="0">
                <a:hlinkClick r:id="rId5"/>
              </a:rPr>
              <a:t> </a:t>
            </a:r>
            <a:endParaRPr lang="sv-SE" dirty="0" smtClean="0"/>
          </a:p>
        </p:txBody>
      </p:sp>
    </p:spTree>
    <p:extLst>
      <p:ext uri="{BB962C8B-B14F-4D97-AF65-F5344CB8AC3E}">
        <p14:creationId xmlns:p14="http://schemas.microsoft.com/office/powerpoint/2010/main" val="4040447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77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ubrik 3"/>
          <p:cNvSpPr>
            <a:spLocks noGrp="1"/>
          </p:cNvSpPr>
          <p:nvPr>
            <p:ph type="title"/>
          </p:nvPr>
        </p:nvSpPr>
        <p:spPr/>
        <p:txBody>
          <a:bodyPr/>
          <a:lstStyle/>
          <a:p>
            <a:pPr eaLnBrk="1" hangingPunct="1"/>
            <a:r>
              <a:rPr lang="sv-SE" altLang="sv-SE" dirty="0">
                <a:ea typeface="MS PGothic" charset="-128"/>
              </a:rPr>
              <a:t> LFV </a:t>
            </a:r>
            <a:r>
              <a:rPr lang="sv-SE" altLang="sv-SE" dirty="0" smtClean="0">
                <a:ea typeface="MS PGothic" charset="-128"/>
              </a:rPr>
              <a:t>in Sweden</a:t>
            </a:r>
            <a:endParaRPr lang="sv-SE" altLang="sv-SE" dirty="0">
              <a:ea typeface="MS PGothic" charset="-128"/>
            </a:endParaRPr>
          </a:p>
        </p:txBody>
      </p:sp>
      <p:sp>
        <p:nvSpPr>
          <p:cNvPr id="103428" name="Platshållare för innehåll 5"/>
          <p:cNvSpPr>
            <a:spLocks noGrp="1"/>
          </p:cNvSpPr>
          <p:nvPr>
            <p:ph sz="quarter" idx="4"/>
          </p:nvPr>
        </p:nvSpPr>
        <p:spPr>
          <a:xfrm>
            <a:off x="4645028" y="982436"/>
            <a:ext cx="4041775" cy="3314462"/>
          </a:xfrm>
        </p:spPr>
        <p:txBody>
          <a:bodyPr lIns="90000">
            <a:noAutofit/>
          </a:bodyPr>
          <a:lstStyle/>
          <a:p>
            <a:r>
              <a:rPr lang="sv-SE" sz="1400" dirty="0" smtClean="0"/>
              <a:t>State </a:t>
            </a:r>
            <a:r>
              <a:rPr lang="sv-SE" sz="1400" dirty="0" err="1" smtClean="0"/>
              <a:t>owned</a:t>
            </a:r>
            <a:r>
              <a:rPr lang="sv-SE" sz="1400" dirty="0" smtClean="0"/>
              <a:t> </a:t>
            </a:r>
            <a:r>
              <a:rPr lang="sv-SE" sz="1400" dirty="0" err="1" smtClean="0"/>
              <a:t>enterprise</a:t>
            </a:r>
            <a:r>
              <a:rPr lang="sv-SE" sz="1400" dirty="0" smtClean="0"/>
              <a:t> (1 </a:t>
            </a:r>
            <a:r>
              <a:rPr lang="sv-SE" sz="1400" dirty="0"/>
              <a:t>200 </a:t>
            </a:r>
            <a:r>
              <a:rPr lang="sv-SE" sz="1400" dirty="0" err="1" smtClean="0"/>
              <a:t>employees</a:t>
            </a:r>
            <a:r>
              <a:rPr lang="sv-SE" sz="1400" dirty="0" smtClean="0"/>
              <a:t>)</a:t>
            </a:r>
          </a:p>
          <a:p>
            <a:pPr>
              <a:buClr>
                <a:schemeClr val="accent1"/>
              </a:buClr>
              <a:buFont typeface="Wingdings" charset="2"/>
              <a:buChar char="ü"/>
            </a:pPr>
            <a:r>
              <a:rPr lang="sv-SE" sz="1400" dirty="0" smtClean="0"/>
              <a:t>23 Tower operations (TWR)</a:t>
            </a:r>
            <a:endParaRPr lang="sv-SE" sz="1400" dirty="0"/>
          </a:p>
          <a:p>
            <a:pPr>
              <a:buClr>
                <a:schemeClr val="accent1"/>
              </a:buClr>
              <a:buFont typeface="Wingdings" charset="2"/>
              <a:buChar char="ü"/>
            </a:pPr>
            <a:r>
              <a:rPr lang="sv-SE" sz="1400" dirty="0"/>
              <a:t>2 </a:t>
            </a:r>
            <a:r>
              <a:rPr lang="sv-SE" sz="1400" dirty="0" smtClean="0"/>
              <a:t>Air </a:t>
            </a:r>
            <a:r>
              <a:rPr lang="sv-SE" sz="1400" dirty="0" err="1" smtClean="0"/>
              <a:t>Traffic</a:t>
            </a:r>
            <a:r>
              <a:rPr lang="sv-SE" sz="1400" dirty="0" smtClean="0"/>
              <a:t> Control Centres (ATCC)</a:t>
            </a:r>
            <a:endParaRPr lang="sv-SE" sz="1400" dirty="0"/>
          </a:p>
          <a:p>
            <a:pPr>
              <a:buClr>
                <a:schemeClr val="accent1"/>
              </a:buClr>
              <a:buFont typeface="Wingdings" charset="2"/>
              <a:buChar char="ü"/>
            </a:pPr>
            <a:r>
              <a:rPr lang="sv-SE" sz="1400" dirty="0"/>
              <a:t>2 </a:t>
            </a:r>
            <a:r>
              <a:rPr lang="sv-SE" sz="1400" dirty="0" smtClean="0"/>
              <a:t>Approach Centres (TMC) </a:t>
            </a:r>
          </a:p>
          <a:p>
            <a:pPr>
              <a:buClr>
                <a:schemeClr val="accent1"/>
              </a:buClr>
              <a:buFont typeface="Wingdings" charset="2"/>
              <a:buChar char="ü"/>
            </a:pPr>
            <a:r>
              <a:rPr lang="sv-SE" sz="1400" dirty="0" smtClean="0"/>
              <a:t>1 </a:t>
            </a:r>
            <a:r>
              <a:rPr lang="sv-SE" sz="1400" dirty="0" err="1" smtClean="0"/>
              <a:t>Remote</a:t>
            </a:r>
            <a:r>
              <a:rPr lang="sv-SE" sz="1400" dirty="0" smtClean="0"/>
              <a:t> Tower Centre (RTC)</a:t>
            </a:r>
            <a:endParaRPr lang="sv-SE" sz="1400" dirty="0"/>
          </a:p>
          <a:p>
            <a:pPr>
              <a:buClr>
                <a:schemeClr val="accent1"/>
              </a:buClr>
              <a:buFont typeface="Wingdings" charset="2"/>
              <a:buChar char="ü"/>
            </a:pPr>
            <a:r>
              <a:rPr lang="sv-SE" sz="1400" dirty="0" smtClean="0"/>
              <a:t>Civil and </a:t>
            </a:r>
            <a:r>
              <a:rPr lang="sv-SE" sz="1400" dirty="0" err="1" smtClean="0"/>
              <a:t>military</a:t>
            </a:r>
            <a:r>
              <a:rPr lang="sv-SE" sz="1400" dirty="0" smtClean="0"/>
              <a:t> </a:t>
            </a:r>
            <a:r>
              <a:rPr lang="sv-SE" sz="1400" dirty="0" err="1" smtClean="0"/>
              <a:t>integrated</a:t>
            </a:r>
            <a:r>
              <a:rPr lang="sv-SE" sz="1400" dirty="0" smtClean="0"/>
              <a:t> ANSP</a:t>
            </a:r>
            <a:r>
              <a:rPr lang="sv-SE" sz="1400" dirty="0"/>
              <a:t> </a:t>
            </a:r>
            <a:r>
              <a:rPr lang="sv-SE" sz="1400" dirty="0" err="1" smtClean="0"/>
              <a:t>since</a:t>
            </a:r>
            <a:r>
              <a:rPr lang="sv-SE" sz="1400" dirty="0" smtClean="0"/>
              <a:t> 1978 </a:t>
            </a:r>
            <a:endParaRPr lang="sv-SE" sz="1400" dirty="0"/>
          </a:p>
        </p:txBody>
      </p:sp>
      <p:pic>
        <p:nvPicPr>
          <p:cNvPr id="8" name="Platshållare för bild 2"/>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471" r="1471"/>
          <a:stretch>
            <a:fillRect/>
          </a:stretch>
        </p:blipFill>
        <p:spPr>
          <a:xfrm>
            <a:off x="-1" y="-8036"/>
            <a:ext cx="4531738" cy="5213082"/>
          </a:xfrm>
        </p:spPr>
      </p:pic>
    </p:spTree>
    <p:extLst>
      <p:ext uri="{BB962C8B-B14F-4D97-AF65-F5344CB8AC3E}">
        <p14:creationId xmlns:p14="http://schemas.microsoft.com/office/powerpoint/2010/main" val="61948080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 9"/>
          <p:cNvGrpSpPr/>
          <p:nvPr/>
        </p:nvGrpSpPr>
        <p:grpSpPr>
          <a:xfrm>
            <a:off x="2574336" y="2356109"/>
            <a:ext cx="4885329" cy="772236"/>
            <a:chOff x="3208976" y="2357933"/>
            <a:chExt cx="4885329" cy="772236"/>
          </a:xfrm>
        </p:grpSpPr>
        <p:sp>
          <p:nvSpPr>
            <p:cNvPr id="7" name="textruta 5"/>
            <p:cNvSpPr txBox="1">
              <a:spLocks noChangeArrowheads="1"/>
            </p:cNvSpPr>
            <p:nvPr/>
          </p:nvSpPr>
          <p:spPr bwMode="auto">
            <a:xfrm>
              <a:off x="4348863" y="2551135"/>
              <a:ext cx="37454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8000" tIns="0" bIns="0">
              <a:spAutoFit/>
            </a:bodyPr>
            <a:lstStyle>
              <a:lvl1pPr>
                <a:defRPr sz="2000">
                  <a:solidFill>
                    <a:schemeClr val="tx1"/>
                  </a:solidFill>
                  <a:latin typeface="Corbel" charset="0"/>
                  <a:ea typeface="MS PGothic" charset="0"/>
                  <a:cs typeface="MS PGothic" charset="0"/>
                </a:defRPr>
              </a:lvl1pPr>
              <a:lvl2pPr>
                <a:defRPr>
                  <a:solidFill>
                    <a:schemeClr val="tx1"/>
                  </a:solidFill>
                  <a:latin typeface="Corbel" charset="0"/>
                  <a:ea typeface="MS PGothic" charset="0"/>
                  <a:cs typeface="MS PGothic" charset="0"/>
                </a:defRPr>
              </a:lvl2pPr>
              <a:lvl3pPr marL="1143000" indent="-228600">
                <a:defRPr sz="1600">
                  <a:solidFill>
                    <a:schemeClr val="tx1"/>
                  </a:solidFill>
                  <a:latin typeface="Corbel" charset="0"/>
                  <a:ea typeface="MS PGothic" charset="0"/>
                  <a:cs typeface="MS PGothic" charset="0"/>
                </a:defRPr>
              </a:lvl3pPr>
              <a:lvl4pPr>
                <a:defRPr sz="1400">
                  <a:solidFill>
                    <a:schemeClr val="tx1"/>
                  </a:solidFill>
                  <a:latin typeface="Corbel" charset="0"/>
                  <a:ea typeface="MS PGothic" charset="0"/>
                  <a:cs typeface="MS PGothic" charset="0"/>
                </a:defRPr>
              </a:lvl4pPr>
              <a:lvl5pPr>
                <a:defRPr sz="1400">
                  <a:solidFill>
                    <a:schemeClr val="tx1"/>
                  </a:solidFill>
                  <a:latin typeface="Corbel"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orbel"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orbel"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orbel"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orbel" charset="0"/>
                  <a:ea typeface="MS PGothic" charset="0"/>
                  <a:cs typeface="MS PGothic" charset="0"/>
                </a:defRPr>
              </a:lvl9pPr>
            </a:lstStyle>
            <a:p>
              <a:r>
                <a:rPr lang="sv-SE" dirty="0" smtClean="0">
                  <a:latin typeface="Calibri"/>
                </a:rPr>
                <a:t>The Swedish market</a:t>
              </a:r>
              <a:endParaRPr lang="sv-SE" dirty="0">
                <a:latin typeface="Calibri"/>
              </a:endParaRPr>
            </a:p>
          </p:txBody>
        </p:sp>
        <p:pic>
          <p:nvPicPr>
            <p:cNvPr id="18" name="Picture 6" descr="http://www.lfv.se/PageFiles/11288/kristianstad.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8976" y="2357933"/>
              <a:ext cx="1160309" cy="7722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sp>
        <p:nvSpPr>
          <p:cNvPr id="4" name="Rubrik 3"/>
          <p:cNvSpPr>
            <a:spLocks noGrp="1"/>
          </p:cNvSpPr>
          <p:nvPr>
            <p:ph type="title"/>
          </p:nvPr>
        </p:nvSpPr>
        <p:spPr/>
        <p:txBody>
          <a:bodyPr/>
          <a:lstStyle/>
          <a:p>
            <a:r>
              <a:rPr lang="sv-SE" dirty="0" err="1" smtClean="0"/>
              <a:t>LFV’s</a:t>
            </a:r>
            <a:r>
              <a:rPr lang="sv-SE" dirty="0" smtClean="0"/>
              <a:t> 5 </a:t>
            </a:r>
            <a:r>
              <a:rPr lang="sv-SE" dirty="0" err="1" smtClean="0"/>
              <a:t>delivery</a:t>
            </a:r>
            <a:r>
              <a:rPr lang="sv-SE" dirty="0" smtClean="0"/>
              <a:t> areas</a:t>
            </a:r>
            <a:endParaRPr lang="sv-SE" dirty="0"/>
          </a:p>
        </p:txBody>
      </p:sp>
      <p:grpSp>
        <p:nvGrpSpPr>
          <p:cNvPr id="12" name="Grupp 11"/>
          <p:cNvGrpSpPr/>
          <p:nvPr/>
        </p:nvGrpSpPr>
        <p:grpSpPr>
          <a:xfrm>
            <a:off x="652111" y="1063230"/>
            <a:ext cx="2691146" cy="772237"/>
            <a:chOff x="1264508" y="1063229"/>
            <a:chExt cx="2691146" cy="772237"/>
          </a:xfrm>
        </p:grpSpPr>
        <p:sp>
          <p:nvSpPr>
            <p:cNvPr id="5" name="textruta 3"/>
            <p:cNvSpPr txBox="1">
              <a:spLocks noChangeArrowheads="1"/>
            </p:cNvSpPr>
            <p:nvPr/>
          </p:nvSpPr>
          <p:spPr bwMode="auto">
            <a:xfrm>
              <a:off x="2417808" y="1251545"/>
              <a:ext cx="15378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8000" tIns="0" bIns="0">
              <a:spAutoFit/>
            </a:bodyPr>
            <a:lstStyle>
              <a:lvl1pPr>
                <a:defRPr sz="2000">
                  <a:solidFill>
                    <a:schemeClr val="tx1"/>
                  </a:solidFill>
                  <a:latin typeface="Corbel" charset="0"/>
                  <a:ea typeface="MS PGothic" charset="0"/>
                  <a:cs typeface="MS PGothic" charset="0"/>
                </a:defRPr>
              </a:lvl1pPr>
              <a:lvl2pPr>
                <a:defRPr>
                  <a:solidFill>
                    <a:schemeClr val="tx1"/>
                  </a:solidFill>
                  <a:latin typeface="Corbel" charset="0"/>
                  <a:ea typeface="MS PGothic" charset="0"/>
                  <a:cs typeface="MS PGothic" charset="0"/>
                </a:defRPr>
              </a:lvl2pPr>
              <a:lvl3pPr marL="1143000" indent="-228600">
                <a:defRPr sz="1600">
                  <a:solidFill>
                    <a:schemeClr val="tx1"/>
                  </a:solidFill>
                  <a:latin typeface="Corbel" charset="0"/>
                  <a:ea typeface="MS PGothic" charset="0"/>
                  <a:cs typeface="MS PGothic" charset="0"/>
                </a:defRPr>
              </a:lvl3pPr>
              <a:lvl4pPr>
                <a:defRPr sz="1400">
                  <a:solidFill>
                    <a:schemeClr val="tx1"/>
                  </a:solidFill>
                  <a:latin typeface="Corbel" charset="0"/>
                  <a:ea typeface="MS PGothic" charset="0"/>
                  <a:cs typeface="MS PGothic" charset="0"/>
                </a:defRPr>
              </a:lvl4pPr>
              <a:lvl5pPr>
                <a:defRPr sz="1400">
                  <a:solidFill>
                    <a:schemeClr val="tx1"/>
                  </a:solidFill>
                  <a:latin typeface="Corbel"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orbel"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orbel"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orbel"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orbel" charset="0"/>
                  <a:ea typeface="MS PGothic" charset="0"/>
                  <a:cs typeface="MS PGothic" charset="0"/>
                </a:defRPr>
              </a:lvl9pPr>
            </a:lstStyle>
            <a:p>
              <a:r>
                <a:rPr lang="sv-SE" dirty="0">
                  <a:latin typeface="Calibri"/>
                </a:rPr>
                <a:t>En Route</a:t>
              </a:r>
            </a:p>
          </p:txBody>
        </p:sp>
        <p:pic>
          <p:nvPicPr>
            <p:cNvPr id="17" name="Picture 4" descr="\\lfvnas01p\desktop$\desktop\ansofber\Desktop\flygbola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64508" y="1063229"/>
              <a:ext cx="1153300" cy="772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grpSp>
        <p:nvGrpSpPr>
          <p:cNvPr id="3" name="Grupp 2"/>
          <p:cNvGrpSpPr/>
          <p:nvPr/>
        </p:nvGrpSpPr>
        <p:grpSpPr>
          <a:xfrm>
            <a:off x="3475124" y="2987866"/>
            <a:ext cx="4244063" cy="772239"/>
            <a:chOff x="2243750" y="1715574"/>
            <a:chExt cx="4244063" cy="772239"/>
          </a:xfrm>
        </p:grpSpPr>
        <p:sp>
          <p:nvSpPr>
            <p:cNvPr id="6" name="textruta 4"/>
            <p:cNvSpPr txBox="1">
              <a:spLocks noChangeArrowheads="1"/>
            </p:cNvSpPr>
            <p:nvPr/>
          </p:nvSpPr>
          <p:spPr bwMode="auto">
            <a:xfrm>
              <a:off x="3390043" y="1869945"/>
              <a:ext cx="30977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8000" tIns="0" bIns="0">
              <a:spAutoFit/>
            </a:bodyPr>
            <a:lstStyle>
              <a:lvl1pPr>
                <a:defRPr sz="2000">
                  <a:solidFill>
                    <a:schemeClr val="tx1"/>
                  </a:solidFill>
                  <a:latin typeface="Corbel" charset="0"/>
                  <a:ea typeface="MS PGothic" charset="0"/>
                  <a:cs typeface="MS PGothic" charset="0"/>
                </a:defRPr>
              </a:lvl1pPr>
              <a:lvl2pPr>
                <a:defRPr>
                  <a:solidFill>
                    <a:schemeClr val="tx1"/>
                  </a:solidFill>
                  <a:latin typeface="Corbel" charset="0"/>
                  <a:ea typeface="MS PGothic" charset="0"/>
                  <a:cs typeface="MS PGothic" charset="0"/>
                </a:defRPr>
              </a:lvl2pPr>
              <a:lvl3pPr marL="1143000" indent="-228600">
                <a:defRPr sz="1600">
                  <a:solidFill>
                    <a:schemeClr val="tx1"/>
                  </a:solidFill>
                  <a:latin typeface="Corbel" charset="0"/>
                  <a:ea typeface="MS PGothic" charset="0"/>
                  <a:cs typeface="MS PGothic" charset="0"/>
                </a:defRPr>
              </a:lvl3pPr>
              <a:lvl4pPr>
                <a:defRPr sz="1400">
                  <a:solidFill>
                    <a:schemeClr val="tx1"/>
                  </a:solidFill>
                  <a:latin typeface="Corbel" charset="0"/>
                  <a:ea typeface="MS PGothic" charset="0"/>
                  <a:cs typeface="MS PGothic" charset="0"/>
                </a:defRPr>
              </a:lvl4pPr>
              <a:lvl5pPr>
                <a:defRPr sz="1400">
                  <a:solidFill>
                    <a:schemeClr val="tx1"/>
                  </a:solidFill>
                  <a:latin typeface="Corbel"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orbel"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orbel"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orbel"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orbel" charset="0"/>
                  <a:ea typeface="MS PGothic" charset="0"/>
                  <a:cs typeface="MS PGothic" charset="0"/>
                </a:defRPr>
              </a:lvl9pPr>
            </a:lstStyle>
            <a:p>
              <a:r>
                <a:rPr lang="sv-SE" dirty="0" smtClean="0">
                  <a:latin typeface="Calibri"/>
                </a:rPr>
                <a:t>Swedish </a:t>
              </a:r>
              <a:r>
                <a:rPr lang="sv-SE" dirty="0" err="1" smtClean="0">
                  <a:latin typeface="Calibri"/>
                </a:rPr>
                <a:t>Armed</a:t>
              </a:r>
              <a:r>
                <a:rPr lang="sv-SE" dirty="0" smtClean="0">
                  <a:latin typeface="Calibri"/>
                </a:rPr>
                <a:t> </a:t>
              </a:r>
              <a:r>
                <a:rPr lang="sv-SE" dirty="0" err="1" smtClean="0">
                  <a:latin typeface="Calibri"/>
                </a:rPr>
                <a:t>Forces</a:t>
              </a:r>
              <a:endParaRPr lang="sv-SE" dirty="0">
                <a:latin typeface="Calibri"/>
              </a:endParaRPr>
            </a:p>
          </p:txBody>
        </p:sp>
        <p:pic>
          <p:nvPicPr>
            <p:cNvPr id="19" name="Picture 2" descr="C:\Users\ansofber\Pictures\liten militär.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43750" y="1715574"/>
              <a:ext cx="1146293" cy="7722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grpSp>
        <p:nvGrpSpPr>
          <p:cNvPr id="11" name="Grupp 10"/>
          <p:cNvGrpSpPr/>
          <p:nvPr/>
        </p:nvGrpSpPr>
        <p:grpSpPr>
          <a:xfrm>
            <a:off x="4321456" y="3659134"/>
            <a:ext cx="4444613" cy="772237"/>
            <a:chOff x="4163928" y="3039123"/>
            <a:chExt cx="4444613" cy="772237"/>
          </a:xfrm>
        </p:grpSpPr>
        <p:sp>
          <p:nvSpPr>
            <p:cNvPr id="8" name="textruta 6"/>
            <p:cNvSpPr txBox="1">
              <a:spLocks noChangeArrowheads="1"/>
            </p:cNvSpPr>
            <p:nvPr/>
          </p:nvSpPr>
          <p:spPr bwMode="auto">
            <a:xfrm>
              <a:off x="5247163" y="3229208"/>
              <a:ext cx="33613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8000" tIns="0" bIns="0">
              <a:spAutoFit/>
            </a:bodyPr>
            <a:lstStyle>
              <a:lvl1pPr>
                <a:defRPr sz="2000">
                  <a:solidFill>
                    <a:schemeClr val="tx1"/>
                  </a:solidFill>
                  <a:latin typeface="Corbel" charset="0"/>
                  <a:ea typeface="MS PGothic" charset="0"/>
                  <a:cs typeface="MS PGothic" charset="0"/>
                </a:defRPr>
              </a:lvl1pPr>
              <a:lvl2pPr>
                <a:defRPr>
                  <a:solidFill>
                    <a:schemeClr val="tx1"/>
                  </a:solidFill>
                  <a:latin typeface="Corbel" charset="0"/>
                  <a:ea typeface="MS PGothic" charset="0"/>
                  <a:cs typeface="MS PGothic" charset="0"/>
                </a:defRPr>
              </a:lvl2pPr>
              <a:lvl3pPr marL="1143000" indent="-228600">
                <a:defRPr sz="1600">
                  <a:solidFill>
                    <a:schemeClr val="tx1"/>
                  </a:solidFill>
                  <a:latin typeface="Corbel" charset="0"/>
                  <a:ea typeface="MS PGothic" charset="0"/>
                  <a:cs typeface="MS PGothic" charset="0"/>
                </a:defRPr>
              </a:lvl3pPr>
              <a:lvl4pPr>
                <a:defRPr sz="1400">
                  <a:solidFill>
                    <a:schemeClr val="tx1"/>
                  </a:solidFill>
                  <a:latin typeface="Corbel" charset="0"/>
                  <a:ea typeface="MS PGothic" charset="0"/>
                  <a:cs typeface="MS PGothic" charset="0"/>
                </a:defRPr>
              </a:lvl4pPr>
              <a:lvl5pPr>
                <a:defRPr sz="1400">
                  <a:solidFill>
                    <a:schemeClr val="tx1"/>
                  </a:solidFill>
                  <a:latin typeface="Corbel"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orbel"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orbel"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orbel"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orbel" charset="0"/>
                  <a:ea typeface="MS PGothic" charset="0"/>
                  <a:cs typeface="MS PGothic" charset="0"/>
                </a:defRPr>
              </a:lvl9pPr>
            </a:lstStyle>
            <a:p>
              <a:r>
                <a:rPr lang="sv-SE" dirty="0" smtClean="0">
                  <a:latin typeface="Calibri"/>
                </a:rPr>
                <a:t>International market</a:t>
              </a:r>
              <a:endParaRPr lang="sv-SE" dirty="0">
                <a:latin typeface="Calibri"/>
              </a:endParaRPr>
            </a:p>
          </p:txBody>
        </p:sp>
        <p:pic>
          <p:nvPicPr>
            <p:cNvPr id="20" name="Picture 3" descr="\\lfvnas01p\desktop$\desktop\ansofber\Desktop\utomland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63928" y="3039123"/>
              <a:ext cx="1136436" cy="772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grpSp>
        <p:nvGrpSpPr>
          <p:cNvPr id="2" name="Grupp 1"/>
          <p:cNvGrpSpPr/>
          <p:nvPr/>
        </p:nvGrpSpPr>
        <p:grpSpPr>
          <a:xfrm>
            <a:off x="1606989" y="1718780"/>
            <a:ext cx="4089974" cy="772238"/>
            <a:chOff x="5122348" y="3727070"/>
            <a:chExt cx="4089974" cy="772238"/>
          </a:xfrm>
        </p:grpSpPr>
        <p:sp>
          <p:nvSpPr>
            <p:cNvPr id="9" name="textruta 7"/>
            <p:cNvSpPr txBox="1">
              <a:spLocks noChangeArrowheads="1"/>
            </p:cNvSpPr>
            <p:nvPr/>
          </p:nvSpPr>
          <p:spPr bwMode="auto">
            <a:xfrm>
              <a:off x="6264261" y="3907281"/>
              <a:ext cx="2948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88000" tIns="0" bIns="0">
              <a:spAutoFit/>
            </a:bodyPr>
            <a:lstStyle>
              <a:lvl1pPr>
                <a:defRPr sz="2000">
                  <a:solidFill>
                    <a:schemeClr val="tx1"/>
                  </a:solidFill>
                  <a:latin typeface="Corbel" charset="0"/>
                  <a:ea typeface="MS PGothic" charset="0"/>
                  <a:cs typeface="MS PGothic" charset="0"/>
                </a:defRPr>
              </a:lvl1pPr>
              <a:lvl2pPr>
                <a:defRPr>
                  <a:solidFill>
                    <a:schemeClr val="tx1"/>
                  </a:solidFill>
                  <a:latin typeface="Corbel" charset="0"/>
                  <a:ea typeface="MS PGothic" charset="0"/>
                  <a:cs typeface="MS PGothic" charset="0"/>
                </a:defRPr>
              </a:lvl2pPr>
              <a:lvl3pPr marL="1143000" indent="-228600">
                <a:defRPr sz="1600">
                  <a:solidFill>
                    <a:schemeClr val="tx1"/>
                  </a:solidFill>
                  <a:latin typeface="Corbel" charset="0"/>
                  <a:ea typeface="MS PGothic" charset="0"/>
                  <a:cs typeface="MS PGothic" charset="0"/>
                </a:defRPr>
              </a:lvl3pPr>
              <a:lvl4pPr>
                <a:defRPr sz="1400">
                  <a:solidFill>
                    <a:schemeClr val="tx1"/>
                  </a:solidFill>
                  <a:latin typeface="Corbel" charset="0"/>
                  <a:ea typeface="MS PGothic" charset="0"/>
                  <a:cs typeface="MS PGothic" charset="0"/>
                </a:defRPr>
              </a:lvl4pPr>
              <a:lvl5pPr>
                <a:defRPr sz="1400">
                  <a:solidFill>
                    <a:schemeClr val="tx1"/>
                  </a:solidFill>
                  <a:latin typeface="Corbel"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orbel"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orbel"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orbel"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orbel" charset="0"/>
                  <a:ea typeface="MS PGothic" charset="0"/>
                  <a:cs typeface="MS PGothic" charset="0"/>
                </a:defRPr>
              </a:lvl9pPr>
            </a:lstStyle>
            <a:p>
              <a:r>
                <a:rPr lang="sv-SE" dirty="0" smtClean="0">
                  <a:latin typeface="Calibri"/>
                </a:rPr>
                <a:t>Swedavia</a:t>
              </a:r>
              <a:endParaRPr lang="sv-SE" dirty="0">
                <a:latin typeface="Calibri"/>
              </a:endParaRPr>
            </a:p>
          </p:txBody>
        </p:sp>
        <p:pic>
          <p:nvPicPr>
            <p:cNvPr id="21" name="Picture 2" descr="C:\Users\ansofber\Pictures\LinkedIn\IMG_4924.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122348" y="3727070"/>
              <a:ext cx="1169254" cy="772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cxnSp>
        <p:nvCxnSpPr>
          <p:cNvPr id="14" name="Rak pil 13"/>
          <p:cNvCxnSpPr/>
          <p:nvPr/>
        </p:nvCxnSpPr>
        <p:spPr>
          <a:xfrm flipH="1">
            <a:off x="4222934" y="2074145"/>
            <a:ext cx="4984877" cy="0"/>
          </a:xfrm>
          <a:prstGeom prst="straightConnector1">
            <a:avLst/>
          </a:prstGeom>
          <a:ln w="28575">
            <a:solidFill>
              <a:srgbClr val="E3610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176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tshållare för bild 13"/>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t="7008" b="7008"/>
          <a:stretch>
            <a:fillRect/>
          </a:stretch>
        </p:blipFill>
        <p:spPr>
          <a:prstGeom prst="rect">
            <a:avLst/>
          </a:prstGeom>
          <a:ln>
            <a:noFill/>
          </a:ln>
          <a:effectLst>
            <a:outerShdw blurRad="292100" dist="139700" dir="2700000" algn="tl" rotWithShape="0">
              <a:srgbClr val="333333">
                <a:alpha val="65000"/>
              </a:srgbClr>
            </a:outerShdw>
          </a:effectLst>
        </p:spPr>
      </p:pic>
      <p:sp>
        <p:nvSpPr>
          <p:cNvPr id="3" name="Rubrik 2"/>
          <p:cNvSpPr>
            <a:spLocks noGrp="1"/>
          </p:cNvSpPr>
          <p:nvPr>
            <p:ph type="title"/>
          </p:nvPr>
        </p:nvSpPr>
        <p:spPr>
          <a:xfrm>
            <a:off x="539750" y="723155"/>
            <a:ext cx="3887788" cy="1439019"/>
          </a:xfrm>
        </p:spPr>
        <p:txBody>
          <a:bodyPr/>
          <a:lstStyle/>
          <a:p>
            <a:r>
              <a:rPr lang="sv-SE" dirty="0" smtClean="0"/>
              <a:t>Swedavia</a:t>
            </a:r>
            <a:br>
              <a:rPr lang="sv-SE" dirty="0" smtClean="0"/>
            </a:br>
            <a:r>
              <a:rPr lang="sv-SE" dirty="0" smtClean="0"/>
              <a:t/>
            </a:r>
            <a:br>
              <a:rPr lang="sv-SE" dirty="0" smtClean="0"/>
            </a:br>
            <a:r>
              <a:rPr lang="sv-SE" dirty="0" err="1" smtClean="0"/>
              <a:t>Together</a:t>
            </a:r>
            <a:r>
              <a:rPr lang="sv-SE" dirty="0" smtClean="0"/>
              <a:t> </a:t>
            </a:r>
            <a:r>
              <a:rPr lang="sv-SE" dirty="0" err="1" smtClean="0"/>
              <a:t>we</a:t>
            </a:r>
            <a:r>
              <a:rPr lang="sv-SE" dirty="0" smtClean="0"/>
              <a:t> </a:t>
            </a:r>
            <a:r>
              <a:rPr lang="sv-SE" dirty="0" err="1"/>
              <a:t>bring</a:t>
            </a:r>
            <a:r>
              <a:rPr lang="sv-SE" dirty="0"/>
              <a:t> the </a:t>
            </a:r>
            <a:r>
              <a:rPr lang="sv-SE" dirty="0" err="1"/>
              <a:t>world</a:t>
            </a:r>
            <a:r>
              <a:rPr lang="sv-SE" dirty="0"/>
              <a:t> </a:t>
            </a:r>
            <a:r>
              <a:rPr lang="sv-SE" dirty="0" err="1"/>
              <a:t>closer</a:t>
            </a:r>
            <a:endParaRPr lang="sv-SE" dirty="0"/>
          </a:p>
        </p:txBody>
      </p:sp>
      <p:sp>
        <p:nvSpPr>
          <p:cNvPr id="9" name="Platshållare för text 8"/>
          <p:cNvSpPr>
            <a:spLocks noGrp="1"/>
          </p:cNvSpPr>
          <p:nvPr>
            <p:ph type="body" sz="quarter" idx="13"/>
          </p:nvPr>
        </p:nvSpPr>
        <p:spPr>
          <a:xfrm>
            <a:off x="539750" y="2312320"/>
            <a:ext cx="3887788" cy="2203646"/>
          </a:xfrm>
        </p:spPr>
        <p:txBody>
          <a:bodyPr numCol="1"/>
          <a:lstStyle/>
          <a:p>
            <a:pPr marL="285750" indent="-285750">
              <a:buFont typeface="Arial" panose="020B0604020202020204" pitchFamily="34" charset="0"/>
              <a:buChar char="•"/>
            </a:pPr>
            <a:r>
              <a:rPr lang="sv-SE" dirty="0"/>
              <a:t>10 </a:t>
            </a:r>
            <a:r>
              <a:rPr lang="sv-SE" dirty="0" err="1" smtClean="0"/>
              <a:t>airports</a:t>
            </a:r>
            <a:endParaRPr lang="sv-SE" dirty="0"/>
          </a:p>
          <a:p>
            <a:pPr marL="285750" indent="-285750">
              <a:buFont typeface="Arial" panose="020B0604020202020204" pitchFamily="34" charset="0"/>
              <a:buChar char="•"/>
            </a:pPr>
            <a:r>
              <a:rPr lang="sv-SE" dirty="0" err="1"/>
              <a:t>Facilitate</a:t>
            </a:r>
            <a:r>
              <a:rPr lang="sv-SE" dirty="0"/>
              <a:t> </a:t>
            </a:r>
            <a:r>
              <a:rPr lang="sv-SE" dirty="0" err="1"/>
              <a:t>travelling</a:t>
            </a:r>
            <a:r>
              <a:rPr lang="sv-SE" dirty="0"/>
              <a:t>, business and </a:t>
            </a:r>
            <a:r>
              <a:rPr lang="sv-SE" dirty="0" smtClean="0"/>
              <a:t>meetings</a:t>
            </a:r>
            <a:endParaRPr lang="sv-SE" dirty="0"/>
          </a:p>
          <a:p>
            <a:pPr marL="285750" indent="-285750">
              <a:buFont typeface="Arial" panose="020B0604020202020204" pitchFamily="34" charset="0"/>
              <a:buChar char="•"/>
            </a:pPr>
            <a:r>
              <a:rPr lang="sv-SE" dirty="0" err="1"/>
              <a:t>Safe</a:t>
            </a:r>
            <a:r>
              <a:rPr lang="sv-SE" dirty="0"/>
              <a:t> and happy </a:t>
            </a:r>
            <a:r>
              <a:rPr lang="sv-SE" dirty="0" err="1" smtClean="0"/>
              <a:t>passengers</a:t>
            </a:r>
            <a:endParaRPr lang="sv-SE" dirty="0"/>
          </a:p>
          <a:p>
            <a:pPr marL="285750" indent="-285750">
              <a:buFont typeface="Arial" panose="020B0604020202020204" pitchFamily="34" charset="0"/>
              <a:buChar char="•"/>
            </a:pPr>
            <a:r>
              <a:rPr lang="sv-SE" dirty="0" smtClean="0"/>
              <a:t>Developing </a:t>
            </a:r>
            <a:r>
              <a:rPr lang="sv-SE" dirty="0" err="1" smtClean="0"/>
              <a:t>climate</a:t>
            </a:r>
            <a:r>
              <a:rPr lang="sv-SE" dirty="0" smtClean="0"/>
              <a:t> smart </a:t>
            </a:r>
            <a:r>
              <a:rPr lang="sv-SE" dirty="0" err="1" smtClean="0"/>
              <a:t>airports</a:t>
            </a:r>
            <a:endParaRPr lang="sv-SE" dirty="0" smtClean="0"/>
          </a:p>
          <a:p>
            <a:r>
              <a:rPr lang="sv-SE" dirty="0" smtClean="0"/>
              <a:t> </a:t>
            </a:r>
            <a:endParaRPr lang="sv-SE" dirty="0">
              <a:solidFill>
                <a:srgbClr val="FF0000"/>
              </a:solidFill>
            </a:endParaRPr>
          </a:p>
        </p:txBody>
      </p:sp>
      <p:pic>
        <p:nvPicPr>
          <p:cNvPr id="15" name="Platshållare för bild 14"/>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t="5556" b="5556"/>
          <a:stretch>
            <a:fillRect/>
          </a:stretch>
        </p:blipFill>
        <p:spPr>
          <a:prstGeom prst="rect">
            <a:avLst/>
          </a:prstGeom>
          <a:ln>
            <a:noFill/>
          </a:ln>
          <a:effectLst>
            <a:outerShdw blurRad="292100" dist="139700" dir="2700000" algn="tl" rotWithShape="0">
              <a:srgbClr val="333333">
                <a:alpha val="65000"/>
              </a:srgbClr>
            </a:outerShdw>
          </a:effectLst>
        </p:spPr>
      </p:pic>
      <p:sp>
        <p:nvSpPr>
          <p:cNvPr id="2" name="Rektangel 1"/>
          <p:cNvSpPr/>
          <p:nvPr/>
        </p:nvSpPr>
        <p:spPr>
          <a:xfrm>
            <a:off x="144465" y="4154328"/>
            <a:ext cx="4418010" cy="6617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spcBef>
                <a:spcPts val="300"/>
              </a:spcBef>
              <a:spcAft>
                <a:spcPts val="300"/>
              </a:spcAft>
            </a:pPr>
            <a:r>
              <a:rPr lang="sv-SE" sz="1600" dirty="0" err="1"/>
              <a:t>Employees</a:t>
            </a:r>
            <a:r>
              <a:rPr lang="sv-SE" sz="1600" dirty="0"/>
              <a:t>: </a:t>
            </a:r>
            <a:r>
              <a:rPr lang="sv-SE" sz="1600" dirty="0" err="1"/>
              <a:t>approximately</a:t>
            </a:r>
            <a:r>
              <a:rPr lang="sv-SE" sz="1600" dirty="0"/>
              <a:t>: 2,900</a:t>
            </a:r>
          </a:p>
          <a:p>
            <a:pPr algn="ctr">
              <a:spcBef>
                <a:spcPts val="300"/>
              </a:spcBef>
              <a:spcAft>
                <a:spcPts val="300"/>
              </a:spcAft>
            </a:pPr>
            <a:r>
              <a:rPr lang="sv-SE" sz="1600" dirty="0"/>
              <a:t>39.5 million </a:t>
            </a:r>
            <a:r>
              <a:rPr lang="sv-SE" sz="1600" dirty="0" err="1"/>
              <a:t>travellers</a:t>
            </a:r>
            <a:endParaRPr lang="sv-SE" sz="1600" dirty="0"/>
          </a:p>
        </p:txBody>
      </p:sp>
    </p:spTree>
    <p:extLst>
      <p:ext uri="{BB962C8B-B14F-4D97-AF65-F5344CB8AC3E}">
        <p14:creationId xmlns:p14="http://schemas.microsoft.com/office/powerpoint/2010/main" val="1908457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err="1"/>
              <a:t>Sustainability</a:t>
            </a:r>
            <a:r>
              <a:rPr lang="sv-SE" dirty="0"/>
              <a:t>– </a:t>
            </a:r>
            <a:r>
              <a:rPr lang="sv-SE" dirty="0" err="1"/>
              <a:t>strategy</a:t>
            </a:r>
            <a:r>
              <a:rPr lang="sv-SE" dirty="0"/>
              <a:t> and starting </a:t>
            </a:r>
            <a:r>
              <a:rPr lang="sv-SE" dirty="0" err="1"/>
              <a:t>point</a:t>
            </a:r>
            <a:endParaRPr lang="sv-SE" dirty="0"/>
          </a:p>
        </p:txBody>
      </p:sp>
      <p:sp>
        <p:nvSpPr>
          <p:cNvPr id="5" name="Platshållare för bildnummer 4"/>
          <p:cNvSpPr>
            <a:spLocks noGrp="1"/>
          </p:cNvSpPr>
          <p:nvPr>
            <p:ph type="sldNum" sz="quarter" idx="12"/>
          </p:nvPr>
        </p:nvSpPr>
        <p:spPr>
          <a:xfrm>
            <a:off x="8222889" y="4904899"/>
            <a:ext cx="214873" cy="238601"/>
          </a:xfrm>
        </p:spPr>
        <p:txBody>
          <a:bodyPr/>
          <a:lstStyle/>
          <a:p>
            <a:fld id="{EEED0347-586D-4658-B04E-1AB0D657410F}" type="slidenum">
              <a:rPr lang="sv-SE" smtClean="0"/>
              <a:pPr/>
              <a:t>6</a:t>
            </a:fld>
            <a:endParaRPr lang="sv-SE" dirty="0"/>
          </a:p>
        </p:txBody>
      </p:sp>
      <p:grpSp>
        <p:nvGrpSpPr>
          <p:cNvPr id="9" name="Grupp 8"/>
          <p:cNvGrpSpPr/>
          <p:nvPr/>
        </p:nvGrpSpPr>
        <p:grpSpPr>
          <a:xfrm>
            <a:off x="2051880" y="1599642"/>
            <a:ext cx="5137682" cy="3110746"/>
            <a:chOff x="2123888" y="1633364"/>
            <a:chExt cx="5137682" cy="3456384"/>
          </a:xfrm>
        </p:grpSpPr>
        <p:sp>
          <p:nvSpPr>
            <p:cNvPr id="2" name="Ellips 1"/>
            <p:cNvSpPr/>
            <p:nvPr/>
          </p:nvSpPr>
          <p:spPr>
            <a:xfrm>
              <a:off x="2123888" y="3649748"/>
              <a:ext cx="1440000" cy="1440000"/>
            </a:xfrm>
            <a:prstGeom prst="ellipse">
              <a:avLst/>
            </a:prstGeom>
            <a:solidFill>
              <a:srgbClr val="003478"/>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sv-SE" sz="2800" b="1" dirty="0" smtClean="0"/>
                <a:t>85%</a:t>
              </a:r>
            </a:p>
            <a:p>
              <a:pPr algn="ctr"/>
              <a:r>
                <a:rPr lang="sv-SE" sz="1100" b="1" dirty="0" err="1"/>
                <a:t>passenger</a:t>
              </a:r>
              <a:r>
                <a:rPr lang="sv-SE" sz="1100" b="1" dirty="0"/>
                <a:t> </a:t>
              </a:r>
              <a:r>
                <a:rPr lang="sv-SE" sz="1100" b="1" dirty="0" err="1"/>
                <a:t>satisfaction</a:t>
              </a:r>
              <a:endParaRPr lang="sv-SE" sz="1100" b="1" dirty="0"/>
            </a:p>
            <a:p>
              <a:pPr algn="ctr"/>
              <a:r>
                <a:rPr lang="sv-SE" sz="1100" b="1" dirty="0"/>
                <a:t>2020</a:t>
              </a:r>
            </a:p>
          </p:txBody>
        </p:sp>
        <p:sp>
          <p:nvSpPr>
            <p:cNvPr id="10" name="Ellips 9"/>
            <p:cNvSpPr/>
            <p:nvPr/>
          </p:nvSpPr>
          <p:spPr>
            <a:xfrm>
              <a:off x="5821570" y="1633364"/>
              <a:ext cx="1440000" cy="1440000"/>
            </a:xfrm>
            <a:prstGeom prst="ellipse">
              <a:avLst/>
            </a:prstGeom>
            <a:solidFill>
              <a:srgbClr val="F7A8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pPr algn="ctr"/>
              <a:r>
                <a:rPr lang="sv-SE" sz="2800" b="1" dirty="0" smtClean="0"/>
                <a:t>75%</a:t>
              </a:r>
            </a:p>
            <a:p>
              <a:pPr algn="ctr"/>
              <a:r>
                <a:rPr lang="sv-SE" sz="1100" b="1" dirty="0" err="1"/>
                <a:t>committed</a:t>
              </a:r>
              <a:r>
                <a:rPr lang="sv-SE" sz="1100" b="1" dirty="0"/>
                <a:t> </a:t>
              </a:r>
              <a:r>
                <a:rPr lang="sv-SE" sz="1100" b="1" dirty="0" err="1"/>
                <a:t>employees</a:t>
              </a:r>
              <a:endParaRPr lang="sv-SE" sz="1100" b="1" dirty="0"/>
            </a:p>
            <a:p>
              <a:pPr algn="ctr"/>
              <a:r>
                <a:rPr lang="sv-SE" sz="1100" b="1" dirty="0"/>
                <a:t>2020</a:t>
              </a:r>
            </a:p>
          </p:txBody>
        </p:sp>
        <p:sp>
          <p:nvSpPr>
            <p:cNvPr id="11" name="Ellips 10"/>
            <p:cNvSpPr/>
            <p:nvPr/>
          </p:nvSpPr>
          <p:spPr>
            <a:xfrm>
              <a:off x="5821570" y="3649748"/>
              <a:ext cx="1440000" cy="144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800" b="1" dirty="0" smtClean="0"/>
                <a:t>0</a:t>
              </a:r>
            </a:p>
            <a:p>
              <a:pPr algn="ctr"/>
              <a:r>
                <a:rPr lang="sv-SE" sz="1100" b="1" dirty="0" err="1"/>
                <a:t>carbon</a:t>
              </a:r>
              <a:r>
                <a:rPr lang="sv-SE" sz="1100" b="1" dirty="0"/>
                <a:t> </a:t>
              </a:r>
              <a:r>
                <a:rPr lang="sv-SE" sz="1100" b="1" dirty="0" err="1"/>
                <a:t>dioxide</a:t>
              </a:r>
              <a:r>
                <a:rPr lang="sv-SE" sz="1100" b="1" dirty="0"/>
                <a:t> emissions</a:t>
              </a:r>
              <a:endParaRPr lang="sv-SE" sz="1100" b="1" baseline="-25000" dirty="0"/>
            </a:p>
            <a:p>
              <a:pPr algn="ctr"/>
              <a:r>
                <a:rPr lang="sv-SE" sz="1100" b="1" dirty="0"/>
                <a:t>2020</a:t>
              </a:r>
            </a:p>
          </p:txBody>
        </p:sp>
        <p:sp>
          <p:nvSpPr>
            <p:cNvPr id="12" name="Ellips 11"/>
            <p:cNvSpPr/>
            <p:nvPr/>
          </p:nvSpPr>
          <p:spPr>
            <a:xfrm>
              <a:off x="2123888" y="1633364"/>
              <a:ext cx="1440000" cy="144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800" b="1" dirty="0" smtClean="0"/>
                <a:t>7%</a:t>
              </a:r>
            </a:p>
            <a:p>
              <a:pPr algn="ctr"/>
              <a:r>
                <a:rPr lang="sv-SE" sz="1100" b="1" dirty="0" err="1"/>
                <a:t>return</a:t>
              </a:r>
              <a:r>
                <a:rPr lang="sv-SE" sz="1100" b="1" dirty="0"/>
                <a:t> on operating </a:t>
              </a:r>
              <a:r>
                <a:rPr lang="sv-SE" sz="1100" b="1" dirty="0" err="1"/>
                <a:t>capital</a:t>
              </a:r>
              <a:endParaRPr lang="sv-SE" sz="1100" b="1" dirty="0"/>
            </a:p>
          </p:txBody>
        </p:sp>
      </p:grpSp>
      <p:grpSp>
        <p:nvGrpSpPr>
          <p:cNvPr id="16" name="Grupp 15"/>
          <p:cNvGrpSpPr/>
          <p:nvPr/>
        </p:nvGrpSpPr>
        <p:grpSpPr>
          <a:xfrm>
            <a:off x="179512" y="1988442"/>
            <a:ext cx="8712968" cy="2333146"/>
            <a:chOff x="251520" y="2065364"/>
            <a:chExt cx="8712968" cy="2592384"/>
          </a:xfrm>
        </p:grpSpPr>
        <p:sp>
          <p:nvSpPr>
            <p:cNvPr id="4" name="Bildtext 1(accentstreck) 3"/>
            <p:cNvSpPr/>
            <p:nvPr/>
          </p:nvSpPr>
          <p:spPr>
            <a:xfrm>
              <a:off x="251520" y="2065364"/>
              <a:ext cx="1260000" cy="576000"/>
            </a:xfrm>
            <a:prstGeom prst="accentCallout1">
              <a:avLst>
                <a:gd name="adj1" fmla="val 48438"/>
                <a:gd name="adj2" fmla="val 106392"/>
                <a:gd name="adj3" fmla="val 49000"/>
                <a:gd name="adj4" fmla="val 1519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i="1" dirty="0" smtClean="0">
                  <a:solidFill>
                    <a:schemeClr val="accent2"/>
                  </a:solidFill>
                </a:rPr>
                <a:t>Result</a:t>
              </a:r>
              <a:r>
                <a:rPr lang="sv-SE" sz="1400" i="1" dirty="0" smtClean="0">
                  <a:solidFill>
                    <a:schemeClr val="accent2"/>
                  </a:solidFill>
                </a:rPr>
                <a:t> </a:t>
              </a:r>
              <a:r>
                <a:rPr lang="sv-SE" sz="1400" i="1" dirty="0">
                  <a:solidFill>
                    <a:schemeClr val="accent2"/>
                  </a:solidFill>
                </a:rPr>
                <a:t>2016</a:t>
              </a:r>
            </a:p>
            <a:p>
              <a:pPr algn="r"/>
              <a:r>
                <a:rPr lang="sv-SE" sz="1400" b="1" dirty="0">
                  <a:solidFill>
                    <a:schemeClr val="accent2"/>
                  </a:solidFill>
                </a:rPr>
                <a:t>8,6</a:t>
              </a:r>
              <a:r>
                <a:rPr lang="sv-SE" sz="1400" b="1" dirty="0" smtClean="0">
                  <a:solidFill>
                    <a:schemeClr val="accent2"/>
                  </a:solidFill>
                </a:rPr>
                <a:t>%</a:t>
              </a:r>
              <a:endParaRPr lang="sv-SE" sz="1400" b="1" dirty="0">
                <a:solidFill>
                  <a:schemeClr val="accent2"/>
                </a:solidFill>
              </a:endParaRPr>
            </a:p>
          </p:txBody>
        </p:sp>
        <p:sp>
          <p:nvSpPr>
            <p:cNvPr id="13" name="Bildtext 1(accentstreck) 12"/>
            <p:cNvSpPr/>
            <p:nvPr/>
          </p:nvSpPr>
          <p:spPr>
            <a:xfrm>
              <a:off x="251520" y="4081748"/>
              <a:ext cx="1260000" cy="576000"/>
            </a:xfrm>
            <a:prstGeom prst="accentCallout1">
              <a:avLst>
                <a:gd name="adj1" fmla="val 48438"/>
                <a:gd name="adj2" fmla="val 106392"/>
                <a:gd name="adj3" fmla="val 46938"/>
                <a:gd name="adj4" fmla="val 164161"/>
              </a:avLst>
            </a:prstGeom>
            <a:solidFill>
              <a:schemeClr val="bg1"/>
            </a:solidFill>
            <a:ln>
              <a:solidFill>
                <a:srgbClr val="003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400" i="1" dirty="0" smtClean="0">
                  <a:solidFill>
                    <a:srgbClr val="003478"/>
                  </a:solidFill>
                </a:rPr>
                <a:t>Result 2016</a:t>
              </a:r>
            </a:p>
            <a:p>
              <a:pPr algn="r"/>
              <a:r>
                <a:rPr lang="en-GB" sz="1400" b="1" dirty="0" smtClean="0">
                  <a:solidFill>
                    <a:srgbClr val="003478"/>
                  </a:solidFill>
                </a:rPr>
                <a:t>77%</a:t>
              </a:r>
              <a:endParaRPr lang="en-GB" sz="1400" b="1" dirty="0">
                <a:solidFill>
                  <a:srgbClr val="003478"/>
                </a:solidFill>
              </a:endParaRPr>
            </a:p>
          </p:txBody>
        </p:sp>
        <p:sp>
          <p:nvSpPr>
            <p:cNvPr id="14" name="Bildtext 1(accentstreck) 13"/>
            <p:cNvSpPr/>
            <p:nvPr/>
          </p:nvSpPr>
          <p:spPr>
            <a:xfrm>
              <a:off x="7704488" y="2065364"/>
              <a:ext cx="1260000" cy="576000"/>
            </a:xfrm>
            <a:prstGeom prst="accentCallout1">
              <a:avLst>
                <a:gd name="adj1" fmla="val 54623"/>
                <a:gd name="adj2" fmla="val -6707"/>
                <a:gd name="adj3" fmla="val 55185"/>
                <a:gd name="adj4" fmla="val -43186"/>
              </a:avLst>
            </a:prstGeom>
            <a:solidFill>
              <a:schemeClr val="bg1"/>
            </a:solidFill>
            <a:ln>
              <a:solidFill>
                <a:srgbClr val="F7A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i="1" dirty="0" smtClean="0">
                  <a:solidFill>
                    <a:srgbClr val="F7A800"/>
                  </a:solidFill>
                </a:rPr>
                <a:t>Result 2016</a:t>
              </a:r>
            </a:p>
            <a:p>
              <a:r>
                <a:rPr lang="en-GB" sz="1400" b="1" dirty="0" smtClean="0">
                  <a:solidFill>
                    <a:srgbClr val="F7A800"/>
                  </a:solidFill>
                </a:rPr>
                <a:t>64%</a:t>
              </a:r>
              <a:endParaRPr lang="en-GB" sz="1400" b="1" dirty="0">
                <a:solidFill>
                  <a:srgbClr val="F7A800"/>
                </a:solidFill>
              </a:endParaRPr>
            </a:p>
          </p:txBody>
        </p:sp>
        <p:sp>
          <p:nvSpPr>
            <p:cNvPr id="15" name="Bildtext 1(accentstreck) 14"/>
            <p:cNvSpPr/>
            <p:nvPr/>
          </p:nvSpPr>
          <p:spPr>
            <a:xfrm>
              <a:off x="7704488" y="4081748"/>
              <a:ext cx="1260000" cy="576000"/>
            </a:xfrm>
            <a:prstGeom prst="accentCallout1">
              <a:avLst>
                <a:gd name="adj1" fmla="val 44315"/>
                <a:gd name="adj2" fmla="val -5764"/>
                <a:gd name="adj3" fmla="val 44876"/>
                <a:gd name="adj4" fmla="val -45071"/>
              </a:avLst>
            </a:prstGeom>
            <a:solidFill>
              <a:schemeClr val="bg1"/>
            </a:solidFill>
            <a:ln>
              <a:solidFill>
                <a:srgbClr val="7A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i="1" dirty="0" smtClean="0">
                  <a:solidFill>
                    <a:srgbClr val="7AB800"/>
                  </a:solidFill>
                </a:rPr>
                <a:t>Result</a:t>
              </a:r>
              <a:r>
                <a:rPr lang="sv-SE" sz="1400" i="1" dirty="0" smtClean="0">
                  <a:solidFill>
                    <a:srgbClr val="7AB800"/>
                  </a:solidFill>
                </a:rPr>
                <a:t> </a:t>
              </a:r>
              <a:r>
                <a:rPr lang="sv-SE" sz="1400" i="1" dirty="0">
                  <a:solidFill>
                    <a:srgbClr val="7AB800"/>
                  </a:solidFill>
                </a:rPr>
                <a:t>2016</a:t>
              </a:r>
            </a:p>
            <a:p>
              <a:r>
                <a:rPr lang="sv-SE" sz="1400" b="1" dirty="0">
                  <a:solidFill>
                    <a:srgbClr val="7AB800"/>
                  </a:solidFill>
                </a:rPr>
                <a:t>2723 </a:t>
              </a:r>
              <a:r>
                <a:rPr lang="sv-SE" sz="1400" b="1" dirty="0" err="1">
                  <a:solidFill>
                    <a:srgbClr val="7AB800"/>
                  </a:solidFill>
                </a:rPr>
                <a:t>tonnes</a:t>
              </a:r>
              <a:endParaRPr lang="sv-SE" sz="1400" b="1" dirty="0">
                <a:solidFill>
                  <a:srgbClr val="7AB800"/>
                </a:solidFill>
              </a:endParaRPr>
            </a:p>
          </p:txBody>
        </p:sp>
      </p:grpSp>
      <p:pic>
        <p:nvPicPr>
          <p:cNvPr id="20" name="Picture 2" descr="G:\110\gemensam\Koncern Kommunikation\Avdelningar\Externa Relationer\Verktyg\Hållbarhetshjulet\ENG_Sustain.wheel\ENG_Sustain.wheel\RGB-ENG\ENG_RGB_Sustain.wheel_png\ENG_RGB_Sustain.wheel.p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4984" y="1794064"/>
            <a:ext cx="3096000" cy="27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2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Skärmurklip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5024" y="1228298"/>
            <a:ext cx="6174711" cy="3472901"/>
          </a:xfrm>
          <a:prstGeom prst="rect">
            <a:avLst/>
          </a:prstGeom>
          <a:ln>
            <a:noFill/>
          </a:ln>
          <a:effectLst>
            <a:outerShdw blurRad="292100" dist="139700" dir="2700000" algn="tl" rotWithShape="0">
              <a:srgbClr val="333333">
                <a:alpha val="65000"/>
              </a:srgbClr>
            </a:outerShdw>
          </a:effectLst>
        </p:spPr>
      </p:pic>
      <p:sp>
        <p:nvSpPr>
          <p:cNvPr id="3" name="textruta 2"/>
          <p:cNvSpPr txBox="1"/>
          <p:nvPr/>
        </p:nvSpPr>
        <p:spPr>
          <a:xfrm>
            <a:off x="2665022" y="4451495"/>
            <a:ext cx="1292772" cy="276999"/>
          </a:xfrm>
          <a:prstGeom prst="rect">
            <a:avLst/>
          </a:prstGeom>
          <a:noFill/>
        </p:spPr>
        <p:txBody>
          <a:bodyPr wrap="square" rtlCol="0">
            <a:spAutoFit/>
          </a:bodyPr>
          <a:lstStyle/>
          <a:p>
            <a:r>
              <a:rPr lang="sv-SE" sz="1200" dirty="0" smtClean="0">
                <a:solidFill>
                  <a:schemeClr val="bg1"/>
                </a:solidFill>
              </a:rPr>
              <a:t>© dryden.se</a:t>
            </a:r>
            <a:endParaRPr lang="sv-SE" sz="1200" dirty="0">
              <a:solidFill>
                <a:schemeClr val="bg1"/>
              </a:solidFill>
            </a:endParaRPr>
          </a:p>
        </p:txBody>
      </p:sp>
      <p:sp>
        <p:nvSpPr>
          <p:cNvPr id="8" name="textruta 7"/>
          <p:cNvSpPr txBox="1"/>
          <p:nvPr/>
        </p:nvSpPr>
        <p:spPr>
          <a:xfrm>
            <a:off x="801503" y="252710"/>
            <a:ext cx="3099748" cy="369332"/>
          </a:xfrm>
          <a:prstGeom prst="rect">
            <a:avLst/>
          </a:prstGeom>
          <a:noFill/>
        </p:spPr>
        <p:txBody>
          <a:bodyPr wrap="square" rtlCol="0">
            <a:spAutoFit/>
          </a:bodyPr>
          <a:lstStyle/>
          <a:p>
            <a:r>
              <a:rPr lang="sv-SE" dirty="0" smtClean="0">
                <a:solidFill>
                  <a:schemeClr val="bg1"/>
                </a:solidFill>
              </a:rPr>
              <a:t>Miljöanalys Åre Östersund</a:t>
            </a:r>
            <a:endParaRPr lang="sv-SE" dirty="0">
              <a:solidFill>
                <a:schemeClr val="bg1"/>
              </a:solidFill>
            </a:endParaRPr>
          </a:p>
        </p:txBody>
      </p:sp>
      <p:sp>
        <p:nvSpPr>
          <p:cNvPr id="9" name="Rubrik 3"/>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2400" kern="1200">
                <a:solidFill>
                  <a:srgbClr val="7F7F7F"/>
                </a:solidFill>
                <a:latin typeface="+mj-lt"/>
                <a:ea typeface="+mj-ea"/>
                <a:cs typeface="+mj-cs"/>
              </a:defRPr>
            </a:lvl1pPr>
          </a:lstStyle>
          <a:p>
            <a:r>
              <a:rPr lang="sv-SE" dirty="0" smtClean="0"/>
              <a:t>Environmental assesment – OSD </a:t>
            </a:r>
            <a:endParaRPr lang="sv-SE" dirty="0"/>
          </a:p>
        </p:txBody>
      </p:sp>
      <p:sp>
        <p:nvSpPr>
          <p:cNvPr id="10" name="Platshållare för innehåll 2"/>
          <p:cNvSpPr txBox="1">
            <a:spLocks/>
          </p:cNvSpPr>
          <p:nvPr/>
        </p:nvSpPr>
        <p:spPr>
          <a:xfrm>
            <a:off x="457202" y="1200151"/>
            <a:ext cx="3534355" cy="3394472"/>
          </a:xfrm>
          <a:prstGeom prst="rect">
            <a:avLst/>
          </a:prstGeom>
        </p:spPr>
        <p:txBody>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dirty="0" err="1" smtClean="0"/>
              <a:t>What</a:t>
            </a:r>
            <a:r>
              <a:rPr lang="sv-SE" sz="2800" dirty="0" smtClean="0"/>
              <a:t>?</a:t>
            </a:r>
          </a:p>
          <a:p>
            <a:pPr marL="0" indent="0">
              <a:buNone/>
            </a:pPr>
            <a:r>
              <a:rPr lang="sv-SE" sz="2800" dirty="0" err="1" smtClean="0"/>
              <a:t>Why</a:t>
            </a:r>
            <a:r>
              <a:rPr lang="sv-SE" sz="2800" dirty="0" smtClean="0"/>
              <a:t>?</a:t>
            </a:r>
          </a:p>
          <a:p>
            <a:pPr marL="0" indent="0">
              <a:buNone/>
            </a:pPr>
            <a:r>
              <a:rPr lang="sv-SE" sz="2800" dirty="0" err="1" smtClean="0"/>
              <a:t>How</a:t>
            </a:r>
            <a:r>
              <a:rPr lang="sv-SE" sz="2800" dirty="0" smtClean="0"/>
              <a:t>?</a:t>
            </a:r>
            <a:endParaRPr lang="sv-SE" sz="2800" dirty="0"/>
          </a:p>
        </p:txBody>
      </p:sp>
      <p:sp>
        <p:nvSpPr>
          <p:cNvPr id="7" name="Rektangel 6"/>
          <p:cNvSpPr/>
          <p:nvPr/>
        </p:nvSpPr>
        <p:spPr>
          <a:xfrm>
            <a:off x="-204717" y="1200151"/>
            <a:ext cx="2688609" cy="546762"/>
          </a:xfrm>
          <a:prstGeom prst="rect">
            <a:avLst/>
          </a:prstGeom>
          <a:solidFill>
            <a:srgbClr val="948A82">
              <a:alpha val="41176"/>
            </a:srgbClr>
          </a:solidFill>
          <a:ln w="57150">
            <a:no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 name="textruta 1"/>
          <p:cNvSpPr txBox="1"/>
          <p:nvPr/>
        </p:nvSpPr>
        <p:spPr>
          <a:xfrm>
            <a:off x="2855522" y="1228726"/>
            <a:ext cx="6174713" cy="707886"/>
          </a:xfrm>
          <a:prstGeom prst="rect">
            <a:avLst/>
          </a:prstGeom>
          <a:noFill/>
        </p:spPr>
        <p:txBody>
          <a:bodyPr wrap="square" rtlCol="0">
            <a:spAutoFit/>
          </a:bodyPr>
          <a:lstStyle/>
          <a:p>
            <a:r>
              <a:rPr lang="sv-SE" sz="4000" dirty="0" smtClean="0"/>
              <a:t>Åre Östersund Airport - OSD</a:t>
            </a:r>
            <a:endParaRPr lang="sv-SE" sz="4000" dirty="0"/>
          </a:p>
        </p:txBody>
      </p:sp>
      <p:sp>
        <p:nvSpPr>
          <p:cNvPr id="13" name="textruta 12"/>
          <p:cNvSpPr txBox="1"/>
          <p:nvPr/>
        </p:nvSpPr>
        <p:spPr>
          <a:xfrm>
            <a:off x="4341422" y="2343151"/>
            <a:ext cx="2400145" cy="400110"/>
          </a:xfrm>
          <a:prstGeom prst="rect">
            <a:avLst/>
          </a:prstGeom>
          <a:noFill/>
        </p:spPr>
        <p:txBody>
          <a:bodyPr wrap="square" rtlCol="0">
            <a:spAutoFit/>
          </a:bodyPr>
          <a:lstStyle/>
          <a:p>
            <a:r>
              <a:rPr lang="sv-SE" sz="2000" dirty="0" smtClean="0"/>
              <a:t>11 000 movements</a:t>
            </a:r>
            <a:endParaRPr lang="sv-SE" sz="2000" dirty="0"/>
          </a:p>
        </p:txBody>
      </p:sp>
      <p:sp>
        <p:nvSpPr>
          <p:cNvPr id="14" name="textruta 13"/>
          <p:cNvSpPr txBox="1"/>
          <p:nvPr/>
        </p:nvSpPr>
        <p:spPr>
          <a:xfrm>
            <a:off x="6439590" y="2343151"/>
            <a:ext cx="2400145" cy="400110"/>
          </a:xfrm>
          <a:prstGeom prst="rect">
            <a:avLst/>
          </a:prstGeom>
          <a:noFill/>
        </p:spPr>
        <p:txBody>
          <a:bodyPr wrap="square" rtlCol="0">
            <a:spAutoFit/>
          </a:bodyPr>
          <a:lstStyle/>
          <a:p>
            <a:r>
              <a:rPr lang="sv-SE" sz="2000" dirty="0" smtClean="0"/>
              <a:t>8 000 IFR - flights</a:t>
            </a:r>
            <a:endParaRPr lang="sv-SE" sz="2000" dirty="0"/>
          </a:p>
        </p:txBody>
      </p:sp>
      <p:sp>
        <p:nvSpPr>
          <p:cNvPr id="15" name="textruta 14"/>
          <p:cNvSpPr txBox="1"/>
          <p:nvPr/>
        </p:nvSpPr>
        <p:spPr>
          <a:xfrm>
            <a:off x="2855522" y="2343151"/>
            <a:ext cx="2400145" cy="400110"/>
          </a:xfrm>
          <a:prstGeom prst="rect">
            <a:avLst/>
          </a:prstGeom>
          <a:noFill/>
        </p:spPr>
        <p:txBody>
          <a:bodyPr wrap="square" rtlCol="0">
            <a:spAutoFit/>
          </a:bodyPr>
          <a:lstStyle/>
          <a:p>
            <a:r>
              <a:rPr lang="sv-SE" sz="2000" dirty="0" smtClean="0"/>
              <a:t>2nd </a:t>
            </a:r>
            <a:r>
              <a:rPr lang="sv-SE" sz="2000" dirty="0" err="1" smtClean="0"/>
              <a:t>smallest</a:t>
            </a:r>
            <a:endParaRPr lang="sv-SE" sz="2000" dirty="0"/>
          </a:p>
        </p:txBody>
      </p:sp>
    </p:spTree>
    <p:extLst>
      <p:ext uri="{BB962C8B-B14F-4D97-AF65-F5344CB8AC3E}">
        <p14:creationId xmlns:p14="http://schemas.microsoft.com/office/powerpoint/2010/main" val="125844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4215467" y="4690025"/>
            <a:ext cx="1292772" cy="276999"/>
          </a:xfrm>
          <a:prstGeom prst="rect">
            <a:avLst/>
          </a:prstGeom>
          <a:noFill/>
        </p:spPr>
        <p:txBody>
          <a:bodyPr wrap="square" rtlCol="0">
            <a:spAutoFit/>
          </a:bodyPr>
          <a:lstStyle/>
          <a:p>
            <a:r>
              <a:rPr lang="sv-SE" sz="1200" dirty="0" smtClean="0">
                <a:solidFill>
                  <a:schemeClr val="bg1"/>
                </a:solidFill>
              </a:rPr>
              <a:t>© dryden.se</a:t>
            </a:r>
            <a:endParaRPr lang="sv-SE" sz="1200" dirty="0">
              <a:solidFill>
                <a:schemeClr val="bg1"/>
              </a:solidFill>
            </a:endParaRPr>
          </a:p>
        </p:txBody>
      </p:sp>
      <p:sp>
        <p:nvSpPr>
          <p:cNvPr id="8" name="textruta 7"/>
          <p:cNvSpPr txBox="1"/>
          <p:nvPr/>
        </p:nvSpPr>
        <p:spPr>
          <a:xfrm>
            <a:off x="801503" y="252710"/>
            <a:ext cx="3099748" cy="369332"/>
          </a:xfrm>
          <a:prstGeom prst="rect">
            <a:avLst/>
          </a:prstGeom>
          <a:noFill/>
        </p:spPr>
        <p:txBody>
          <a:bodyPr wrap="square" rtlCol="0">
            <a:spAutoFit/>
          </a:bodyPr>
          <a:lstStyle/>
          <a:p>
            <a:r>
              <a:rPr lang="sv-SE" dirty="0" smtClean="0">
                <a:solidFill>
                  <a:schemeClr val="bg1"/>
                </a:solidFill>
              </a:rPr>
              <a:t>Miljöanalys Åre Östersund</a:t>
            </a:r>
            <a:endParaRPr lang="sv-SE" dirty="0">
              <a:solidFill>
                <a:schemeClr val="bg1"/>
              </a:solidFill>
            </a:endParaRPr>
          </a:p>
        </p:txBody>
      </p:sp>
      <p:sp>
        <p:nvSpPr>
          <p:cNvPr id="9" name="Rubrik 3"/>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2400" kern="1200">
                <a:solidFill>
                  <a:srgbClr val="7F7F7F"/>
                </a:solidFill>
                <a:latin typeface="+mj-lt"/>
                <a:ea typeface="+mj-ea"/>
                <a:cs typeface="+mj-cs"/>
              </a:defRPr>
            </a:lvl1pPr>
          </a:lstStyle>
          <a:p>
            <a:r>
              <a:rPr lang="sv-SE" dirty="0" smtClean="0"/>
              <a:t>Environmental </a:t>
            </a:r>
            <a:r>
              <a:rPr lang="sv-SE" dirty="0" err="1" smtClean="0"/>
              <a:t>assesment</a:t>
            </a:r>
            <a:endParaRPr lang="sv-SE" dirty="0"/>
          </a:p>
        </p:txBody>
      </p:sp>
      <p:sp>
        <p:nvSpPr>
          <p:cNvPr id="10" name="Platshållare för innehåll 2"/>
          <p:cNvSpPr txBox="1">
            <a:spLocks/>
          </p:cNvSpPr>
          <p:nvPr/>
        </p:nvSpPr>
        <p:spPr>
          <a:xfrm>
            <a:off x="457202" y="1200151"/>
            <a:ext cx="7407275" cy="3394472"/>
          </a:xfrm>
          <a:prstGeom prst="rect">
            <a:avLst/>
          </a:prstGeom>
        </p:spPr>
        <p:txBody>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dirty="0" err="1" smtClean="0"/>
              <a:t>What</a:t>
            </a:r>
            <a:r>
              <a:rPr lang="sv-SE" sz="2800" dirty="0" smtClean="0"/>
              <a:t>?</a:t>
            </a:r>
          </a:p>
          <a:p>
            <a:pPr lvl="1"/>
            <a:r>
              <a:rPr lang="sv-SE" sz="2600" dirty="0" err="1" smtClean="0"/>
              <a:t>find</a:t>
            </a:r>
            <a:r>
              <a:rPr lang="sv-SE" sz="2600" dirty="0" smtClean="0"/>
              <a:t> </a:t>
            </a:r>
            <a:r>
              <a:rPr lang="sv-SE" sz="2600" dirty="0" err="1" smtClean="0"/>
              <a:t>inefficiences</a:t>
            </a:r>
            <a:r>
              <a:rPr lang="sv-SE" sz="2600" dirty="0" smtClean="0"/>
              <a:t> – ”</a:t>
            </a:r>
            <a:r>
              <a:rPr lang="sv-SE" sz="2600" dirty="0" err="1" smtClean="0"/>
              <a:t>searching</a:t>
            </a:r>
            <a:r>
              <a:rPr lang="sv-SE" sz="2600" dirty="0" smtClean="0"/>
              <a:t> for </a:t>
            </a:r>
            <a:r>
              <a:rPr lang="sv-SE" sz="2600" dirty="0" err="1" smtClean="0"/>
              <a:t>brown</a:t>
            </a:r>
            <a:r>
              <a:rPr lang="sv-SE" sz="2600" dirty="0" smtClean="0"/>
              <a:t> </a:t>
            </a:r>
            <a:r>
              <a:rPr lang="sv-SE" sz="2600" dirty="0" err="1" smtClean="0"/>
              <a:t>fuel</a:t>
            </a:r>
            <a:r>
              <a:rPr lang="sv-SE" sz="2600" dirty="0" smtClean="0"/>
              <a:t>”</a:t>
            </a:r>
          </a:p>
          <a:p>
            <a:pPr lvl="1"/>
            <a:r>
              <a:rPr lang="sv-SE" sz="2600" dirty="0" err="1" smtClean="0"/>
              <a:t>measure</a:t>
            </a:r>
            <a:endParaRPr lang="sv-SE" sz="2600" dirty="0" smtClean="0"/>
          </a:p>
          <a:p>
            <a:pPr lvl="1"/>
            <a:r>
              <a:rPr lang="sv-SE" sz="2600" dirty="0" err="1" smtClean="0"/>
              <a:t>explain</a:t>
            </a:r>
            <a:r>
              <a:rPr lang="sv-SE" sz="2600" dirty="0" smtClean="0"/>
              <a:t>/</a:t>
            </a:r>
            <a:r>
              <a:rPr lang="sv-SE" sz="2600" dirty="0" err="1" smtClean="0"/>
              <a:t>find</a:t>
            </a:r>
            <a:r>
              <a:rPr lang="sv-SE" sz="2600" dirty="0" smtClean="0"/>
              <a:t> solutions</a:t>
            </a:r>
          </a:p>
        </p:txBody>
      </p:sp>
      <p:cxnSp>
        <p:nvCxnSpPr>
          <p:cNvPr id="11" name="Rak pil 10"/>
          <p:cNvCxnSpPr/>
          <p:nvPr/>
        </p:nvCxnSpPr>
        <p:spPr>
          <a:xfrm flipV="1">
            <a:off x="3761174" y="1893421"/>
            <a:ext cx="4449170" cy="2811439"/>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ruta 11"/>
          <p:cNvSpPr txBox="1"/>
          <p:nvPr/>
        </p:nvSpPr>
        <p:spPr>
          <a:xfrm>
            <a:off x="8251285" y="1605632"/>
            <a:ext cx="1050877" cy="369332"/>
          </a:xfrm>
          <a:prstGeom prst="rect">
            <a:avLst/>
          </a:prstGeom>
          <a:noFill/>
        </p:spPr>
        <p:txBody>
          <a:bodyPr wrap="square" rtlCol="0">
            <a:spAutoFit/>
          </a:bodyPr>
          <a:lstStyle/>
          <a:p>
            <a:r>
              <a:rPr lang="sv-SE" b="1" dirty="0" smtClean="0"/>
              <a:t>OSD</a:t>
            </a:r>
            <a:endParaRPr lang="sv-SE" b="1" dirty="0"/>
          </a:p>
        </p:txBody>
      </p:sp>
      <p:sp>
        <p:nvSpPr>
          <p:cNvPr id="14" name="Freeform 20"/>
          <p:cNvSpPr>
            <a:spLocks/>
          </p:cNvSpPr>
          <p:nvPr/>
        </p:nvSpPr>
        <p:spPr bwMode="auto">
          <a:xfrm rot="12076975">
            <a:off x="3367143" y="4779806"/>
            <a:ext cx="215900" cy="209550"/>
          </a:xfrm>
          <a:custGeom>
            <a:avLst/>
            <a:gdLst>
              <a:gd name="T0" fmla="*/ 275 w 363"/>
              <a:gd name="T1" fmla="*/ 57 h 363"/>
              <a:gd name="T2" fmla="*/ 322 w 363"/>
              <a:gd name="T3" fmla="*/ 15 h 363"/>
              <a:gd name="T4" fmla="*/ 359 w 363"/>
              <a:gd name="T5" fmla="*/ 2 h 363"/>
              <a:gd name="T6" fmla="*/ 351 w 363"/>
              <a:gd name="T7" fmla="*/ 40 h 363"/>
              <a:gd name="T8" fmla="*/ 308 w 363"/>
              <a:gd name="T9" fmla="*/ 87 h 363"/>
              <a:gd name="T10" fmla="*/ 293 w 363"/>
              <a:gd name="T11" fmla="*/ 173 h 363"/>
              <a:gd name="T12" fmla="*/ 311 w 363"/>
              <a:gd name="T13" fmla="*/ 161 h 363"/>
              <a:gd name="T14" fmla="*/ 322 w 363"/>
              <a:gd name="T15" fmla="*/ 174 h 363"/>
              <a:gd name="T16" fmla="*/ 311 w 363"/>
              <a:gd name="T17" fmla="*/ 191 h 363"/>
              <a:gd name="T18" fmla="*/ 298 w 363"/>
              <a:gd name="T19" fmla="*/ 204 h 363"/>
              <a:gd name="T20" fmla="*/ 319 w 363"/>
              <a:gd name="T21" fmla="*/ 237 h 363"/>
              <a:gd name="T22" fmla="*/ 332 w 363"/>
              <a:gd name="T23" fmla="*/ 242 h 363"/>
              <a:gd name="T24" fmla="*/ 326 w 363"/>
              <a:gd name="T25" fmla="*/ 259 h 363"/>
              <a:gd name="T26" fmla="*/ 313 w 363"/>
              <a:gd name="T27" fmla="*/ 296 h 363"/>
              <a:gd name="T28" fmla="*/ 315 w 363"/>
              <a:gd name="T29" fmla="*/ 342 h 363"/>
              <a:gd name="T30" fmla="*/ 293 w 363"/>
              <a:gd name="T31" fmla="*/ 363 h 363"/>
              <a:gd name="T32" fmla="*/ 283 w 363"/>
              <a:gd name="T33" fmla="*/ 350 h 363"/>
              <a:gd name="T34" fmla="*/ 272 w 363"/>
              <a:gd name="T35" fmla="*/ 309 h 363"/>
              <a:gd name="T36" fmla="*/ 243 w 363"/>
              <a:gd name="T37" fmla="*/ 224 h 363"/>
              <a:gd name="T38" fmla="*/ 214 w 363"/>
              <a:gd name="T39" fmla="*/ 186 h 363"/>
              <a:gd name="T40" fmla="*/ 179 w 363"/>
              <a:gd name="T41" fmla="*/ 216 h 363"/>
              <a:gd name="T42" fmla="*/ 144 w 363"/>
              <a:gd name="T43" fmla="*/ 247 h 363"/>
              <a:gd name="T44" fmla="*/ 121 w 363"/>
              <a:gd name="T45" fmla="*/ 276 h 363"/>
              <a:gd name="T46" fmla="*/ 126 w 363"/>
              <a:gd name="T47" fmla="*/ 313 h 363"/>
              <a:gd name="T48" fmla="*/ 119 w 363"/>
              <a:gd name="T49" fmla="*/ 344 h 363"/>
              <a:gd name="T50" fmla="*/ 95 w 363"/>
              <a:gd name="T51" fmla="*/ 329 h 363"/>
              <a:gd name="T52" fmla="*/ 63 w 363"/>
              <a:gd name="T53" fmla="*/ 282 h 363"/>
              <a:gd name="T54" fmla="*/ 32 w 363"/>
              <a:gd name="T55" fmla="*/ 268 h 363"/>
              <a:gd name="T56" fmla="*/ 16 w 363"/>
              <a:gd name="T57" fmla="*/ 259 h 363"/>
              <a:gd name="T58" fmla="*/ 25 w 363"/>
              <a:gd name="T59" fmla="*/ 242 h 363"/>
              <a:gd name="T60" fmla="*/ 66 w 363"/>
              <a:gd name="T61" fmla="*/ 240 h 363"/>
              <a:gd name="T62" fmla="*/ 98 w 363"/>
              <a:gd name="T63" fmla="*/ 244 h 363"/>
              <a:gd name="T64" fmla="*/ 124 w 363"/>
              <a:gd name="T65" fmla="*/ 211 h 363"/>
              <a:gd name="T66" fmla="*/ 151 w 363"/>
              <a:gd name="T67" fmla="*/ 181 h 363"/>
              <a:gd name="T68" fmla="*/ 176 w 363"/>
              <a:gd name="T69" fmla="*/ 155 h 363"/>
              <a:gd name="T70" fmla="*/ 179 w 363"/>
              <a:gd name="T71" fmla="*/ 141 h 363"/>
              <a:gd name="T72" fmla="*/ 164 w 363"/>
              <a:gd name="T73" fmla="*/ 133 h 363"/>
              <a:gd name="T74" fmla="*/ 137 w 363"/>
              <a:gd name="T75" fmla="*/ 121 h 363"/>
              <a:gd name="T76" fmla="*/ 97 w 363"/>
              <a:gd name="T77" fmla="*/ 104 h 363"/>
              <a:gd name="T78" fmla="*/ 59 w 363"/>
              <a:gd name="T79" fmla="*/ 92 h 363"/>
              <a:gd name="T80" fmla="*/ 27 w 363"/>
              <a:gd name="T81" fmla="*/ 84 h 363"/>
              <a:gd name="T82" fmla="*/ 2 w 363"/>
              <a:gd name="T83" fmla="*/ 73 h 363"/>
              <a:gd name="T84" fmla="*/ 3 w 363"/>
              <a:gd name="T85" fmla="*/ 56 h 363"/>
              <a:gd name="T86" fmla="*/ 26 w 363"/>
              <a:gd name="T87" fmla="*/ 48 h 363"/>
              <a:gd name="T88" fmla="*/ 42 w 363"/>
              <a:gd name="T89" fmla="*/ 50 h 363"/>
              <a:gd name="T90" fmla="*/ 66 w 363"/>
              <a:gd name="T91" fmla="*/ 52 h 363"/>
              <a:gd name="T92" fmla="*/ 90 w 363"/>
              <a:gd name="T93" fmla="*/ 52 h 363"/>
              <a:gd name="T94" fmla="*/ 106 w 363"/>
              <a:gd name="T95" fmla="*/ 37 h 363"/>
              <a:gd name="T96" fmla="*/ 122 w 363"/>
              <a:gd name="T97" fmla="*/ 30 h 363"/>
              <a:gd name="T98" fmla="*/ 128 w 363"/>
              <a:gd name="T99" fmla="*/ 48 h 363"/>
              <a:gd name="T100" fmla="*/ 161 w 363"/>
              <a:gd name="T101" fmla="*/ 66 h 363"/>
              <a:gd name="T102" fmla="*/ 174 w 363"/>
              <a:gd name="T103" fmla="*/ 52 h 363"/>
              <a:gd name="T104" fmla="*/ 190 w 363"/>
              <a:gd name="T105" fmla="*/ 42 h 363"/>
              <a:gd name="T106" fmla="*/ 204 w 363"/>
              <a:gd name="T107" fmla="*/ 53 h 363"/>
              <a:gd name="T108" fmla="*/ 192 w 363"/>
              <a:gd name="T109" fmla="*/ 7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3" h="363">
                <a:moveTo>
                  <a:pt x="257" y="76"/>
                </a:moveTo>
                <a:lnTo>
                  <a:pt x="264" y="69"/>
                </a:lnTo>
                <a:lnTo>
                  <a:pt x="275" y="57"/>
                </a:lnTo>
                <a:lnTo>
                  <a:pt x="289" y="43"/>
                </a:lnTo>
                <a:lnTo>
                  <a:pt x="305" y="29"/>
                </a:lnTo>
                <a:lnTo>
                  <a:pt x="322" y="15"/>
                </a:lnTo>
                <a:lnTo>
                  <a:pt x="337" y="5"/>
                </a:lnTo>
                <a:lnTo>
                  <a:pt x="350" y="0"/>
                </a:lnTo>
                <a:lnTo>
                  <a:pt x="359" y="2"/>
                </a:lnTo>
                <a:lnTo>
                  <a:pt x="363" y="12"/>
                </a:lnTo>
                <a:lnTo>
                  <a:pt x="360" y="26"/>
                </a:lnTo>
                <a:lnTo>
                  <a:pt x="351" y="40"/>
                </a:lnTo>
                <a:lnTo>
                  <a:pt x="338" y="56"/>
                </a:lnTo>
                <a:lnTo>
                  <a:pt x="324" y="72"/>
                </a:lnTo>
                <a:lnTo>
                  <a:pt x="308" y="87"/>
                </a:lnTo>
                <a:lnTo>
                  <a:pt x="296" y="99"/>
                </a:lnTo>
                <a:lnTo>
                  <a:pt x="287" y="108"/>
                </a:lnTo>
                <a:lnTo>
                  <a:pt x="293" y="173"/>
                </a:lnTo>
                <a:lnTo>
                  <a:pt x="299" y="168"/>
                </a:lnTo>
                <a:lnTo>
                  <a:pt x="304" y="162"/>
                </a:lnTo>
                <a:lnTo>
                  <a:pt x="311" y="161"/>
                </a:lnTo>
                <a:lnTo>
                  <a:pt x="318" y="164"/>
                </a:lnTo>
                <a:lnTo>
                  <a:pt x="322" y="169"/>
                </a:lnTo>
                <a:lnTo>
                  <a:pt x="322" y="174"/>
                </a:lnTo>
                <a:lnTo>
                  <a:pt x="319" y="180"/>
                </a:lnTo>
                <a:lnTo>
                  <a:pt x="316" y="185"/>
                </a:lnTo>
                <a:lnTo>
                  <a:pt x="311" y="191"/>
                </a:lnTo>
                <a:lnTo>
                  <a:pt x="306" y="196"/>
                </a:lnTo>
                <a:lnTo>
                  <a:pt x="302" y="200"/>
                </a:lnTo>
                <a:lnTo>
                  <a:pt x="298" y="204"/>
                </a:lnTo>
                <a:lnTo>
                  <a:pt x="303" y="247"/>
                </a:lnTo>
                <a:lnTo>
                  <a:pt x="312" y="241"/>
                </a:lnTo>
                <a:lnTo>
                  <a:pt x="319" y="237"/>
                </a:lnTo>
                <a:lnTo>
                  <a:pt x="326" y="236"/>
                </a:lnTo>
                <a:lnTo>
                  <a:pt x="330" y="239"/>
                </a:lnTo>
                <a:lnTo>
                  <a:pt x="332" y="242"/>
                </a:lnTo>
                <a:lnTo>
                  <a:pt x="334" y="247"/>
                </a:lnTo>
                <a:lnTo>
                  <a:pt x="331" y="253"/>
                </a:lnTo>
                <a:lnTo>
                  <a:pt x="326" y="259"/>
                </a:lnTo>
                <a:lnTo>
                  <a:pt x="308" y="277"/>
                </a:lnTo>
                <a:lnTo>
                  <a:pt x="310" y="284"/>
                </a:lnTo>
                <a:lnTo>
                  <a:pt x="313" y="296"/>
                </a:lnTo>
                <a:lnTo>
                  <a:pt x="315" y="312"/>
                </a:lnTo>
                <a:lnTo>
                  <a:pt x="316" y="328"/>
                </a:lnTo>
                <a:lnTo>
                  <a:pt x="315" y="342"/>
                </a:lnTo>
                <a:lnTo>
                  <a:pt x="312" y="354"/>
                </a:lnTo>
                <a:lnTo>
                  <a:pt x="305" y="362"/>
                </a:lnTo>
                <a:lnTo>
                  <a:pt x="293" y="363"/>
                </a:lnTo>
                <a:lnTo>
                  <a:pt x="288" y="361"/>
                </a:lnTo>
                <a:lnTo>
                  <a:pt x="284" y="356"/>
                </a:lnTo>
                <a:lnTo>
                  <a:pt x="283" y="350"/>
                </a:lnTo>
                <a:lnTo>
                  <a:pt x="282" y="344"/>
                </a:lnTo>
                <a:lnTo>
                  <a:pt x="279" y="331"/>
                </a:lnTo>
                <a:lnTo>
                  <a:pt x="272" y="309"/>
                </a:lnTo>
                <a:lnTo>
                  <a:pt x="264" y="282"/>
                </a:lnTo>
                <a:lnTo>
                  <a:pt x="254" y="253"/>
                </a:lnTo>
                <a:lnTo>
                  <a:pt x="243" y="224"/>
                </a:lnTo>
                <a:lnTo>
                  <a:pt x="232" y="201"/>
                </a:lnTo>
                <a:lnTo>
                  <a:pt x="222" y="188"/>
                </a:lnTo>
                <a:lnTo>
                  <a:pt x="214" y="186"/>
                </a:lnTo>
                <a:lnTo>
                  <a:pt x="202" y="195"/>
                </a:lnTo>
                <a:lnTo>
                  <a:pt x="190" y="205"/>
                </a:lnTo>
                <a:lnTo>
                  <a:pt x="179" y="216"/>
                </a:lnTo>
                <a:lnTo>
                  <a:pt x="167" y="225"/>
                </a:lnTo>
                <a:lnTo>
                  <a:pt x="156" y="236"/>
                </a:lnTo>
                <a:lnTo>
                  <a:pt x="144" y="247"/>
                </a:lnTo>
                <a:lnTo>
                  <a:pt x="132" y="257"/>
                </a:lnTo>
                <a:lnTo>
                  <a:pt x="120" y="267"/>
                </a:lnTo>
                <a:lnTo>
                  <a:pt x="121" y="276"/>
                </a:lnTo>
                <a:lnTo>
                  <a:pt x="122" y="287"/>
                </a:lnTo>
                <a:lnTo>
                  <a:pt x="125" y="300"/>
                </a:lnTo>
                <a:lnTo>
                  <a:pt x="126" y="313"/>
                </a:lnTo>
                <a:lnTo>
                  <a:pt x="126" y="325"/>
                </a:lnTo>
                <a:lnTo>
                  <a:pt x="124" y="337"/>
                </a:lnTo>
                <a:lnTo>
                  <a:pt x="119" y="344"/>
                </a:lnTo>
                <a:lnTo>
                  <a:pt x="108" y="350"/>
                </a:lnTo>
                <a:lnTo>
                  <a:pt x="101" y="342"/>
                </a:lnTo>
                <a:lnTo>
                  <a:pt x="95" y="329"/>
                </a:lnTo>
                <a:lnTo>
                  <a:pt x="86" y="312"/>
                </a:lnTo>
                <a:lnTo>
                  <a:pt x="76" y="288"/>
                </a:lnTo>
                <a:lnTo>
                  <a:pt x="63" y="282"/>
                </a:lnTo>
                <a:lnTo>
                  <a:pt x="51" y="277"/>
                </a:lnTo>
                <a:lnTo>
                  <a:pt x="41" y="272"/>
                </a:lnTo>
                <a:lnTo>
                  <a:pt x="32" y="268"/>
                </a:lnTo>
                <a:lnTo>
                  <a:pt x="26" y="265"/>
                </a:lnTo>
                <a:lnTo>
                  <a:pt x="19" y="261"/>
                </a:lnTo>
                <a:lnTo>
                  <a:pt x="16" y="259"/>
                </a:lnTo>
                <a:lnTo>
                  <a:pt x="13" y="257"/>
                </a:lnTo>
                <a:lnTo>
                  <a:pt x="16" y="247"/>
                </a:lnTo>
                <a:lnTo>
                  <a:pt x="25" y="242"/>
                </a:lnTo>
                <a:lnTo>
                  <a:pt x="38" y="239"/>
                </a:lnTo>
                <a:lnTo>
                  <a:pt x="52" y="239"/>
                </a:lnTo>
                <a:lnTo>
                  <a:pt x="66" y="240"/>
                </a:lnTo>
                <a:lnTo>
                  <a:pt x="79" y="242"/>
                </a:lnTo>
                <a:lnTo>
                  <a:pt x="91" y="244"/>
                </a:lnTo>
                <a:lnTo>
                  <a:pt x="98" y="244"/>
                </a:lnTo>
                <a:lnTo>
                  <a:pt x="107" y="233"/>
                </a:lnTo>
                <a:lnTo>
                  <a:pt x="115" y="222"/>
                </a:lnTo>
                <a:lnTo>
                  <a:pt x="124" y="211"/>
                </a:lnTo>
                <a:lnTo>
                  <a:pt x="133" y="201"/>
                </a:lnTo>
                <a:lnTo>
                  <a:pt x="143" y="192"/>
                </a:lnTo>
                <a:lnTo>
                  <a:pt x="151" y="181"/>
                </a:lnTo>
                <a:lnTo>
                  <a:pt x="161" y="171"/>
                </a:lnTo>
                <a:lnTo>
                  <a:pt x="171" y="161"/>
                </a:lnTo>
                <a:lnTo>
                  <a:pt x="176" y="155"/>
                </a:lnTo>
                <a:lnTo>
                  <a:pt x="180" y="149"/>
                </a:lnTo>
                <a:lnTo>
                  <a:pt x="180" y="145"/>
                </a:lnTo>
                <a:lnTo>
                  <a:pt x="179" y="141"/>
                </a:lnTo>
                <a:lnTo>
                  <a:pt x="175" y="139"/>
                </a:lnTo>
                <a:lnTo>
                  <a:pt x="171" y="136"/>
                </a:lnTo>
                <a:lnTo>
                  <a:pt x="164" y="133"/>
                </a:lnTo>
                <a:lnTo>
                  <a:pt x="157" y="128"/>
                </a:lnTo>
                <a:lnTo>
                  <a:pt x="148" y="125"/>
                </a:lnTo>
                <a:lnTo>
                  <a:pt x="137" y="121"/>
                </a:lnTo>
                <a:lnTo>
                  <a:pt x="125" y="115"/>
                </a:lnTo>
                <a:lnTo>
                  <a:pt x="111" y="110"/>
                </a:lnTo>
                <a:lnTo>
                  <a:pt x="97" y="104"/>
                </a:lnTo>
                <a:lnTo>
                  <a:pt x="83" y="100"/>
                </a:lnTo>
                <a:lnTo>
                  <a:pt x="71" y="96"/>
                </a:lnTo>
                <a:lnTo>
                  <a:pt x="59" y="92"/>
                </a:lnTo>
                <a:lnTo>
                  <a:pt x="47" y="89"/>
                </a:lnTo>
                <a:lnTo>
                  <a:pt x="37" y="86"/>
                </a:lnTo>
                <a:lnTo>
                  <a:pt x="27" y="84"/>
                </a:lnTo>
                <a:lnTo>
                  <a:pt x="18" y="81"/>
                </a:lnTo>
                <a:lnTo>
                  <a:pt x="8" y="78"/>
                </a:lnTo>
                <a:lnTo>
                  <a:pt x="2" y="73"/>
                </a:lnTo>
                <a:lnTo>
                  <a:pt x="0" y="67"/>
                </a:lnTo>
                <a:lnTo>
                  <a:pt x="0" y="62"/>
                </a:lnTo>
                <a:lnTo>
                  <a:pt x="3" y="56"/>
                </a:lnTo>
                <a:lnTo>
                  <a:pt x="8" y="52"/>
                </a:lnTo>
                <a:lnTo>
                  <a:pt x="16" y="49"/>
                </a:lnTo>
                <a:lnTo>
                  <a:pt x="26" y="48"/>
                </a:lnTo>
                <a:lnTo>
                  <a:pt x="30" y="48"/>
                </a:lnTo>
                <a:lnTo>
                  <a:pt x="36" y="49"/>
                </a:lnTo>
                <a:lnTo>
                  <a:pt x="42" y="50"/>
                </a:lnTo>
                <a:lnTo>
                  <a:pt x="50" y="50"/>
                </a:lnTo>
                <a:lnTo>
                  <a:pt x="58" y="51"/>
                </a:lnTo>
                <a:lnTo>
                  <a:pt x="66" y="52"/>
                </a:lnTo>
                <a:lnTo>
                  <a:pt x="76" y="54"/>
                </a:lnTo>
                <a:lnTo>
                  <a:pt x="87" y="55"/>
                </a:lnTo>
                <a:lnTo>
                  <a:pt x="90" y="52"/>
                </a:lnTo>
                <a:lnTo>
                  <a:pt x="95" y="47"/>
                </a:lnTo>
                <a:lnTo>
                  <a:pt x="100" y="42"/>
                </a:lnTo>
                <a:lnTo>
                  <a:pt x="106" y="37"/>
                </a:lnTo>
                <a:lnTo>
                  <a:pt x="111" y="33"/>
                </a:lnTo>
                <a:lnTo>
                  <a:pt x="116" y="30"/>
                </a:lnTo>
                <a:lnTo>
                  <a:pt x="122" y="30"/>
                </a:lnTo>
                <a:lnTo>
                  <a:pt x="126" y="33"/>
                </a:lnTo>
                <a:lnTo>
                  <a:pt x="130" y="41"/>
                </a:lnTo>
                <a:lnTo>
                  <a:pt x="128" y="48"/>
                </a:lnTo>
                <a:lnTo>
                  <a:pt x="123" y="54"/>
                </a:lnTo>
                <a:lnTo>
                  <a:pt x="118" y="60"/>
                </a:lnTo>
                <a:lnTo>
                  <a:pt x="161" y="66"/>
                </a:lnTo>
                <a:lnTo>
                  <a:pt x="164" y="62"/>
                </a:lnTo>
                <a:lnTo>
                  <a:pt x="169" y="57"/>
                </a:lnTo>
                <a:lnTo>
                  <a:pt x="174" y="52"/>
                </a:lnTo>
                <a:lnTo>
                  <a:pt x="180" y="48"/>
                </a:lnTo>
                <a:lnTo>
                  <a:pt x="184" y="44"/>
                </a:lnTo>
                <a:lnTo>
                  <a:pt x="190" y="42"/>
                </a:lnTo>
                <a:lnTo>
                  <a:pt x="195" y="42"/>
                </a:lnTo>
                <a:lnTo>
                  <a:pt x="200" y="45"/>
                </a:lnTo>
                <a:lnTo>
                  <a:pt x="204" y="53"/>
                </a:lnTo>
                <a:lnTo>
                  <a:pt x="203" y="60"/>
                </a:lnTo>
                <a:lnTo>
                  <a:pt x="197" y="65"/>
                </a:lnTo>
                <a:lnTo>
                  <a:pt x="192" y="71"/>
                </a:lnTo>
                <a:lnTo>
                  <a:pt x="257" y="76"/>
                </a:lnTo>
                <a:lnTo>
                  <a:pt x="257" y="76"/>
                </a:lnTo>
                <a:close/>
              </a:path>
            </a:pathLst>
          </a:custGeom>
          <a:solidFill>
            <a:schemeClr val="tx1"/>
          </a:solidFill>
          <a:ln w="12700">
            <a:solidFill>
              <a:schemeClr val="tx1"/>
            </a:solidFill>
            <a:round/>
            <a:headEnd/>
            <a:tailEnd/>
          </a:ln>
          <a:scene3d>
            <a:camera prst="orthographicFront">
              <a:rot lat="0" lon="0" rev="11400000"/>
            </a:camera>
            <a:lightRig rig="threePt" dir="t"/>
          </a:scene3d>
        </p:spPr>
        <p:txBody>
          <a:bodyPr/>
          <a:lstStyle/>
          <a:p>
            <a:endParaRPr lang="sv-SE"/>
          </a:p>
        </p:txBody>
      </p:sp>
      <p:sp>
        <p:nvSpPr>
          <p:cNvPr id="2" name="textruta 1"/>
          <p:cNvSpPr txBox="1"/>
          <p:nvPr/>
        </p:nvSpPr>
        <p:spPr>
          <a:xfrm>
            <a:off x="7204519" y="4312741"/>
            <a:ext cx="2097643" cy="646331"/>
          </a:xfrm>
          <a:prstGeom prst="rect">
            <a:avLst/>
          </a:prstGeom>
          <a:noFill/>
        </p:spPr>
        <p:txBody>
          <a:bodyPr wrap="square" rtlCol="0">
            <a:spAutoFit/>
          </a:bodyPr>
          <a:lstStyle/>
          <a:p>
            <a:r>
              <a:rPr lang="sv-SE" dirty="0" smtClean="0"/>
              <a:t>”</a:t>
            </a:r>
            <a:r>
              <a:rPr lang="sv-SE" dirty="0" err="1" smtClean="0"/>
              <a:t>brown</a:t>
            </a:r>
            <a:r>
              <a:rPr lang="sv-SE" dirty="0" smtClean="0"/>
              <a:t> </a:t>
            </a:r>
            <a:r>
              <a:rPr lang="sv-SE" dirty="0" err="1" smtClean="0"/>
              <a:t>fuel</a:t>
            </a:r>
            <a:r>
              <a:rPr lang="sv-SE" dirty="0" smtClean="0"/>
              <a:t>”</a:t>
            </a:r>
          </a:p>
          <a:p>
            <a:endParaRPr lang="sv-SE" dirty="0"/>
          </a:p>
        </p:txBody>
      </p:sp>
      <p:sp>
        <p:nvSpPr>
          <p:cNvPr id="5" name="Frihandsfigur 4"/>
          <p:cNvSpPr/>
          <p:nvPr/>
        </p:nvSpPr>
        <p:spPr>
          <a:xfrm>
            <a:off x="7085248" y="3089073"/>
            <a:ext cx="779229" cy="1288111"/>
          </a:xfrm>
          <a:custGeom>
            <a:avLst/>
            <a:gdLst>
              <a:gd name="connsiteX0" fmla="*/ 1319917 w 1319917"/>
              <a:gd name="connsiteY0" fmla="*/ 1956021 h 1956021"/>
              <a:gd name="connsiteX1" fmla="*/ 818985 w 1319917"/>
              <a:gd name="connsiteY1" fmla="*/ 691763 h 1956021"/>
              <a:gd name="connsiteX2" fmla="*/ 0 w 1319917"/>
              <a:gd name="connsiteY2" fmla="*/ 0 h 1956021"/>
              <a:gd name="connsiteX0" fmla="*/ 779229 w 779229"/>
              <a:gd name="connsiteY0" fmla="*/ 1332993 h 1332993"/>
              <a:gd name="connsiteX1" fmla="*/ 278297 w 779229"/>
              <a:gd name="connsiteY1" fmla="*/ 68735 h 1332993"/>
              <a:gd name="connsiteX2" fmla="*/ 0 w 779229"/>
              <a:gd name="connsiteY2" fmla="*/ 44882 h 1332993"/>
              <a:gd name="connsiteX0" fmla="*/ 779229 w 779229"/>
              <a:gd name="connsiteY0" fmla="*/ 1288111 h 1288111"/>
              <a:gd name="connsiteX1" fmla="*/ 0 w 779229"/>
              <a:gd name="connsiteY1" fmla="*/ 0 h 1288111"/>
              <a:gd name="connsiteX0" fmla="*/ 779229 w 779229"/>
              <a:gd name="connsiteY0" fmla="*/ 1288111 h 1288111"/>
              <a:gd name="connsiteX1" fmla="*/ 635453 w 779229"/>
              <a:gd name="connsiteY1" fmla="*/ 576470 h 1288111"/>
              <a:gd name="connsiteX2" fmla="*/ 0 w 779229"/>
              <a:gd name="connsiteY2" fmla="*/ 0 h 1288111"/>
              <a:gd name="connsiteX0" fmla="*/ 779229 w 779229"/>
              <a:gd name="connsiteY0" fmla="*/ 1288111 h 1288111"/>
              <a:gd name="connsiteX1" fmla="*/ 635453 w 779229"/>
              <a:gd name="connsiteY1" fmla="*/ 576470 h 1288111"/>
              <a:gd name="connsiteX2" fmla="*/ 0 w 779229"/>
              <a:gd name="connsiteY2" fmla="*/ 0 h 1288111"/>
              <a:gd name="connsiteX0" fmla="*/ 779229 w 779229"/>
              <a:gd name="connsiteY0" fmla="*/ 1288111 h 1288111"/>
              <a:gd name="connsiteX1" fmla="*/ 635453 w 779229"/>
              <a:gd name="connsiteY1" fmla="*/ 576470 h 1288111"/>
              <a:gd name="connsiteX2" fmla="*/ 0 w 779229"/>
              <a:gd name="connsiteY2" fmla="*/ 0 h 1288111"/>
            </a:gdLst>
            <a:ahLst/>
            <a:cxnLst>
              <a:cxn ang="0">
                <a:pos x="connsiteX0" y="connsiteY0"/>
              </a:cxn>
              <a:cxn ang="0">
                <a:pos x="connsiteX1" y="connsiteY1"/>
              </a:cxn>
              <a:cxn ang="0">
                <a:pos x="connsiteX2" y="connsiteY2"/>
              </a:cxn>
            </a:cxnLst>
            <a:rect l="l" t="t" r="r" b="b"/>
            <a:pathLst>
              <a:path w="779229" h="1288111">
                <a:moveTo>
                  <a:pt x="779229" y="1288111"/>
                </a:moveTo>
                <a:cubicBezTo>
                  <a:pt x="651791" y="632129"/>
                  <a:pt x="731086" y="1025719"/>
                  <a:pt x="635453" y="576470"/>
                </a:cubicBezTo>
                <a:lnTo>
                  <a:pt x="0" y="0"/>
                </a:lnTo>
              </a:path>
            </a:pathLst>
          </a:custGeom>
          <a:noFill/>
          <a:ln w="12700">
            <a:solidFill>
              <a:schemeClr val="tx1"/>
            </a:solid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Frihandsfigur 5"/>
          <p:cNvSpPr/>
          <p:nvPr/>
        </p:nvSpPr>
        <p:spPr>
          <a:xfrm>
            <a:off x="3784803" y="2035526"/>
            <a:ext cx="4325510" cy="2727297"/>
          </a:xfrm>
          <a:custGeom>
            <a:avLst/>
            <a:gdLst>
              <a:gd name="connsiteX0" fmla="*/ 0 w 4325510"/>
              <a:gd name="connsiteY0" fmla="*/ 2727297 h 2727297"/>
              <a:gd name="connsiteX1" fmla="*/ 1216550 w 4325510"/>
              <a:gd name="connsiteY1" fmla="*/ 2186608 h 2727297"/>
              <a:gd name="connsiteX2" fmla="*/ 2162755 w 4325510"/>
              <a:gd name="connsiteY2" fmla="*/ 2099144 h 2727297"/>
              <a:gd name="connsiteX3" fmla="*/ 3013545 w 4325510"/>
              <a:gd name="connsiteY3" fmla="*/ 1073426 h 2727297"/>
              <a:gd name="connsiteX4" fmla="*/ 3689405 w 4325510"/>
              <a:gd name="connsiteY4" fmla="*/ 739471 h 2727297"/>
              <a:gd name="connsiteX5" fmla="*/ 4325510 w 4325510"/>
              <a:gd name="connsiteY5" fmla="*/ 0 h 272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5510" h="2727297">
                <a:moveTo>
                  <a:pt x="0" y="2727297"/>
                </a:moveTo>
                <a:lnTo>
                  <a:pt x="1216550" y="2186608"/>
                </a:lnTo>
                <a:lnTo>
                  <a:pt x="2162755" y="2099144"/>
                </a:lnTo>
                <a:lnTo>
                  <a:pt x="3013545" y="1073426"/>
                </a:lnTo>
                <a:lnTo>
                  <a:pt x="3689405" y="739471"/>
                </a:lnTo>
                <a:lnTo>
                  <a:pt x="4325510" y="0"/>
                </a:lnTo>
              </a:path>
            </a:pathLst>
          </a:custGeom>
          <a:noFill/>
          <a:ln w="28575">
            <a:solidFill>
              <a:schemeClr val="accent6">
                <a:lumMod val="75000"/>
              </a:schemeClr>
            </a:solid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textruta 12"/>
          <p:cNvSpPr txBox="1"/>
          <p:nvPr/>
        </p:nvSpPr>
        <p:spPr>
          <a:xfrm>
            <a:off x="5106876" y="4497169"/>
            <a:ext cx="2097643" cy="646331"/>
          </a:xfrm>
          <a:prstGeom prst="rect">
            <a:avLst/>
          </a:prstGeom>
          <a:noFill/>
        </p:spPr>
        <p:txBody>
          <a:bodyPr wrap="square" rtlCol="0">
            <a:spAutoFit/>
          </a:bodyPr>
          <a:lstStyle/>
          <a:p>
            <a:r>
              <a:rPr lang="sv-SE" dirty="0" smtClean="0"/>
              <a:t>xx kg CO2/</a:t>
            </a:r>
            <a:r>
              <a:rPr lang="sv-SE" dirty="0" err="1" smtClean="0"/>
              <a:t>year</a:t>
            </a:r>
            <a:endParaRPr lang="sv-SE" dirty="0" smtClean="0"/>
          </a:p>
          <a:p>
            <a:endParaRPr lang="sv-SE" dirty="0"/>
          </a:p>
        </p:txBody>
      </p:sp>
      <p:sp>
        <p:nvSpPr>
          <p:cNvPr id="4" name="Frihandsfigur 3"/>
          <p:cNvSpPr/>
          <p:nvPr/>
        </p:nvSpPr>
        <p:spPr>
          <a:xfrm>
            <a:off x="6076950" y="3743325"/>
            <a:ext cx="266700" cy="752475"/>
          </a:xfrm>
          <a:custGeom>
            <a:avLst/>
            <a:gdLst>
              <a:gd name="connsiteX0" fmla="*/ 0 w 266700"/>
              <a:gd name="connsiteY0" fmla="*/ 752475 h 752475"/>
              <a:gd name="connsiteX1" fmla="*/ 190500 w 266700"/>
              <a:gd name="connsiteY1" fmla="*/ 400050 h 752475"/>
              <a:gd name="connsiteX2" fmla="*/ 266700 w 266700"/>
              <a:gd name="connsiteY2" fmla="*/ 0 h 752475"/>
            </a:gdLst>
            <a:ahLst/>
            <a:cxnLst>
              <a:cxn ang="0">
                <a:pos x="connsiteX0" y="connsiteY0"/>
              </a:cxn>
              <a:cxn ang="0">
                <a:pos x="connsiteX1" y="connsiteY1"/>
              </a:cxn>
              <a:cxn ang="0">
                <a:pos x="connsiteX2" y="connsiteY2"/>
              </a:cxn>
            </a:cxnLst>
            <a:rect l="l" t="t" r="r" b="b"/>
            <a:pathLst>
              <a:path w="266700" h="752475">
                <a:moveTo>
                  <a:pt x="0" y="752475"/>
                </a:moveTo>
                <a:lnTo>
                  <a:pt x="190500" y="400050"/>
                </a:lnTo>
                <a:lnTo>
                  <a:pt x="266700" y="0"/>
                </a:lnTo>
              </a:path>
            </a:pathLst>
          </a:custGeom>
          <a:noFill/>
          <a:ln w="12700">
            <a:solidFill>
              <a:schemeClr val="tx1"/>
            </a:solidFill>
            <a:prstDash val="solid"/>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011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fad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bldLvl="2"/>
      <p:bldP spid="2" grpId="0"/>
      <p:bldP spid="5" grpId="0" animBg="1"/>
      <p:bldP spid="6" grpId="0" animBg="1"/>
      <p:bldP spid="13"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Environmental </a:t>
            </a:r>
            <a:r>
              <a:rPr lang="sv-SE" dirty="0" err="1"/>
              <a:t>assesment</a:t>
            </a:r>
            <a:endParaRPr lang="sv-SE" dirty="0"/>
          </a:p>
        </p:txBody>
      </p:sp>
      <p:pic>
        <p:nvPicPr>
          <p:cNvPr id="4" name="Platshållare för innehåll 3" descr="Skärmurklipp"/>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2910411"/>
            <a:ext cx="9144000" cy="2171699"/>
          </a:xfrm>
        </p:spPr>
      </p:pic>
      <p:sp>
        <p:nvSpPr>
          <p:cNvPr id="9" name="Rectangle 12"/>
          <p:cNvSpPr>
            <a:spLocks noChangeArrowheads="1"/>
          </p:cNvSpPr>
          <p:nvPr/>
        </p:nvSpPr>
        <p:spPr bwMode="auto">
          <a:xfrm>
            <a:off x="8765931" y="3893679"/>
            <a:ext cx="199292" cy="161925"/>
          </a:xfrm>
          <a:prstGeom prst="rect">
            <a:avLst/>
          </a:prstGeom>
          <a:solidFill>
            <a:schemeClr val="bg1"/>
          </a:solidFill>
          <a:ln w="57150" algn="ctr">
            <a:solidFill>
              <a:schemeClr val="bg1"/>
            </a:solidFill>
            <a:miter lim="800000"/>
            <a:headEnd/>
            <a:tailEnd/>
          </a:ln>
        </p:spPr>
        <p:txBody>
          <a:bodyPr wrap="none" lIns="77925" tIns="38963" rIns="77925" bIns="38963" anchor="ctr"/>
          <a:lstStyle/>
          <a:p>
            <a:endParaRPr lang="sv-SE"/>
          </a:p>
        </p:txBody>
      </p:sp>
      <p:sp>
        <p:nvSpPr>
          <p:cNvPr id="23" name="Platshållare för innehåll 2"/>
          <p:cNvSpPr txBox="1">
            <a:spLocks/>
          </p:cNvSpPr>
          <p:nvPr/>
        </p:nvSpPr>
        <p:spPr>
          <a:xfrm>
            <a:off x="457202" y="1200151"/>
            <a:ext cx="4924423" cy="3394472"/>
          </a:xfrm>
          <a:prstGeom prst="rect">
            <a:avLst/>
          </a:prstGeom>
        </p:spPr>
        <p:txBody>
          <a:bodyPr/>
          <a:lstStyle>
            <a:lvl1pPr marL="179388" indent="-179388"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073150" indent="-15875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800" dirty="0" smtClean="0"/>
              <a:t>All </a:t>
            </a:r>
            <a:r>
              <a:rPr lang="sv-SE" sz="2800" dirty="0" err="1" smtClean="0"/>
              <a:t>phases</a:t>
            </a:r>
            <a:r>
              <a:rPr lang="sv-SE" sz="2800" dirty="0" smtClean="0"/>
              <a:t> </a:t>
            </a:r>
            <a:r>
              <a:rPr lang="sv-SE" sz="2800" dirty="0" err="1" smtClean="0"/>
              <a:t>of</a:t>
            </a:r>
            <a:r>
              <a:rPr lang="sv-SE" sz="2800" dirty="0" smtClean="0"/>
              <a:t> flight</a:t>
            </a:r>
          </a:p>
          <a:p>
            <a:pPr marL="0" indent="0">
              <a:buNone/>
            </a:pPr>
            <a:r>
              <a:rPr lang="sv-SE" sz="2800" dirty="0"/>
              <a:t>	</a:t>
            </a:r>
            <a:r>
              <a:rPr lang="sv-SE" sz="2800" dirty="0" smtClean="0"/>
              <a:t>horisontal </a:t>
            </a:r>
            <a:r>
              <a:rPr lang="sv-SE" sz="2800" dirty="0" err="1" smtClean="0"/>
              <a:t>effiency</a:t>
            </a:r>
            <a:endParaRPr lang="sv-SE" sz="2800" dirty="0" smtClean="0"/>
          </a:p>
          <a:p>
            <a:pPr marL="0" indent="0">
              <a:buNone/>
            </a:pPr>
            <a:r>
              <a:rPr lang="sv-SE" sz="2800" dirty="0"/>
              <a:t>	</a:t>
            </a:r>
            <a:r>
              <a:rPr lang="sv-SE" sz="2800" dirty="0" err="1" smtClean="0"/>
              <a:t>vertical</a:t>
            </a:r>
            <a:r>
              <a:rPr lang="sv-SE" sz="2800" dirty="0" smtClean="0"/>
              <a:t> </a:t>
            </a:r>
            <a:r>
              <a:rPr lang="sv-SE" sz="2800" dirty="0" err="1" smtClean="0"/>
              <a:t>effiency</a:t>
            </a:r>
            <a:endParaRPr lang="sv-SE" sz="2600" dirty="0" smtClean="0"/>
          </a:p>
        </p:txBody>
      </p:sp>
      <p:sp>
        <p:nvSpPr>
          <p:cNvPr id="3" name="Rektangel 2"/>
          <p:cNvSpPr/>
          <p:nvPr/>
        </p:nvSpPr>
        <p:spPr>
          <a:xfrm>
            <a:off x="85062" y="3444950"/>
            <a:ext cx="956931" cy="361507"/>
          </a:xfrm>
          <a:prstGeom prst="rect">
            <a:avLst/>
          </a:prstGeom>
          <a:solidFill>
            <a:schemeClr val="bg1"/>
          </a:solidFill>
          <a:ln w="28575">
            <a:no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p:nvSpPr>
        <p:spPr>
          <a:xfrm>
            <a:off x="7866116" y="3455582"/>
            <a:ext cx="956931" cy="361507"/>
          </a:xfrm>
          <a:prstGeom prst="rect">
            <a:avLst/>
          </a:prstGeom>
          <a:solidFill>
            <a:schemeClr val="bg1"/>
          </a:solidFill>
          <a:ln w="28575">
            <a:no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p:cNvSpPr/>
          <p:nvPr/>
        </p:nvSpPr>
        <p:spPr>
          <a:xfrm>
            <a:off x="6815470" y="3455582"/>
            <a:ext cx="1050646" cy="438097"/>
          </a:xfrm>
          <a:prstGeom prst="rect">
            <a:avLst/>
          </a:prstGeom>
          <a:solidFill>
            <a:schemeClr val="bg1"/>
          </a:solidFill>
          <a:ln w="28575">
            <a:noFill/>
            <a:prstDash val="sysDash"/>
            <a:headEnd type="none" w="med" len="med"/>
            <a:tailEnd type="arrow"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270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1_Office-tema">
  <a:themeElements>
    <a:clrScheme name="LFV">
      <a:dk1>
        <a:sysClr val="windowText" lastClr="000000"/>
      </a:dk1>
      <a:lt1>
        <a:sysClr val="window" lastClr="FFFFFF"/>
      </a:lt1>
      <a:dk2>
        <a:srgbClr val="5A4F47"/>
      </a:dk2>
      <a:lt2>
        <a:srgbClr val="948A82"/>
      </a:lt2>
      <a:accent1>
        <a:srgbClr val="E36106"/>
      </a:accent1>
      <a:accent2>
        <a:srgbClr val="549A0C"/>
      </a:accent2>
      <a:accent3>
        <a:srgbClr val="C10046"/>
      </a:accent3>
      <a:accent4>
        <a:srgbClr val="8064A2"/>
      </a:accent4>
      <a:accent5>
        <a:srgbClr val="4BACC6"/>
      </a:accent5>
      <a:accent6>
        <a:srgbClr val="F79646"/>
      </a:accent6>
      <a:hlink>
        <a:srgbClr val="C100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610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tema">
  <a:themeElements>
    <a:clrScheme name="LFV">
      <a:dk1>
        <a:sysClr val="windowText" lastClr="000000"/>
      </a:dk1>
      <a:lt1>
        <a:sysClr val="window" lastClr="FFFFFF"/>
      </a:lt1>
      <a:dk2>
        <a:srgbClr val="5A4F47"/>
      </a:dk2>
      <a:lt2>
        <a:srgbClr val="948A82"/>
      </a:lt2>
      <a:accent1>
        <a:srgbClr val="E36106"/>
      </a:accent1>
      <a:accent2>
        <a:srgbClr val="549A0C"/>
      </a:accent2>
      <a:accent3>
        <a:srgbClr val="C10046"/>
      </a:accent3>
      <a:accent4>
        <a:srgbClr val="8064A2"/>
      </a:accent4>
      <a:accent5>
        <a:srgbClr val="4BACC6"/>
      </a:accent5>
      <a:accent6>
        <a:srgbClr val="F79646"/>
      </a:accent6>
      <a:hlink>
        <a:srgbClr val="C100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610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tema">
  <a:themeElements>
    <a:clrScheme name="LFV">
      <a:dk1>
        <a:sysClr val="windowText" lastClr="000000"/>
      </a:dk1>
      <a:lt1>
        <a:sysClr val="window" lastClr="FFFFFF"/>
      </a:lt1>
      <a:dk2>
        <a:srgbClr val="5A4F47"/>
      </a:dk2>
      <a:lt2>
        <a:srgbClr val="948A82"/>
      </a:lt2>
      <a:accent1>
        <a:srgbClr val="E36106"/>
      </a:accent1>
      <a:accent2>
        <a:srgbClr val="549A0C"/>
      </a:accent2>
      <a:accent3>
        <a:srgbClr val="C10046"/>
      </a:accent3>
      <a:accent4>
        <a:srgbClr val="8064A2"/>
      </a:accent4>
      <a:accent5>
        <a:srgbClr val="4BACC6"/>
      </a:accent5>
      <a:accent6>
        <a:srgbClr val="F79646"/>
      </a:accent6>
      <a:hlink>
        <a:srgbClr val="C100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610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tema">
  <a:themeElements>
    <a:clrScheme name="LFV">
      <a:dk1>
        <a:sysClr val="windowText" lastClr="000000"/>
      </a:dk1>
      <a:lt1>
        <a:sysClr val="window" lastClr="FFFFFF"/>
      </a:lt1>
      <a:dk2>
        <a:srgbClr val="5A4F47"/>
      </a:dk2>
      <a:lt2>
        <a:srgbClr val="948A82"/>
      </a:lt2>
      <a:accent1>
        <a:srgbClr val="E36106"/>
      </a:accent1>
      <a:accent2>
        <a:srgbClr val="549A0C"/>
      </a:accent2>
      <a:accent3>
        <a:srgbClr val="C10046"/>
      </a:accent3>
      <a:accent4>
        <a:srgbClr val="8064A2"/>
      </a:accent4>
      <a:accent5>
        <a:srgbClr val="4BACC6"/>
      </a:accent5>
      <a:accent6>
        <a:srgbClr val="F79646"/>
      </a:accent6>
      <a:hlink>
        <a:srgbClr val="C100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6106"/>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tema">
  <a:themeElements>
    <a:clrScheme name="LFV">
      <a:dk1>
        <a:sysClr val="windowText" lastClr="000000"/>
      </a:dk1>
      <a:lt1>
        <a:sysClr val="window" lastClr="FFFFFF"/>
      </a:lt1>
      <a:dk2>
        <a:srgbClr val="5A4F47"/>
      </a:dk2>
      <a:lt2>
        <a:srgbClr val="948A82"/>
      </a:lt2>
      <a:accent1>
        <a:srgbClr val="E36106"/>
      </a:accent1>
      <a:accent2>
        <a:srgbClr val="549A0C"/>
      </a:accent2>
      <a:accent3>
        <a:srgbClr val="C10046"/>
      </a:accent3>
      <a:accent4>
        <a:srgbClr val="8064A2"/>
      </a:accent4>
      <a:accent5>
        <a:srgbClr val="4BACC6"/>
      </a:accent5>
      <a:accent6>
        <a:srgbClr val="F79646"/>
      </a:accent6>
      <a:hlink>
        <a:srgbClr val="C1004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1"/>
          </a:solidFill>
          <a:prstDash val="solid"/>
          <a:headEnd type="none" w="med" len="med"/>
          <a:tailEnd type="arrow" w="med" len="med"/>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wedavia Airports mall_v2">
  <a:themeElements>
    <a:clrScheme name="Swedavia Airports">
      <a:dk1>
        <a:srgbClr val="001E3C"/>
      </a:dk1>
      <a:lt1>
        <a:srgbClr val="FFFFFF"/>
      </a:lt1>
      <a:dk2>
        <a:srgbClr val="D1D3D4"/>
      </a:dk2>
      <a:lt2>
        <a:srgbClr val="000000"/>
      </a:lt2>
      <a:accent1>
        <a:srgbClr val="89A3BE"/>
      </a:accent1>
      <a:accent2>
        <a:srgbClr val="3093CC"/>
      </a:accent2>
      <a:accent3>
        <a:srgbClr val="7AB800"/>
      </a:accent3>
      <a:accent4>
        <a:srgbClr val="EB690B"/>
      </a:accent4>
      <a:accent5>
        <a:srgbClr val="A3A9AD"/>
      </a:accent5>
      <a:accent6>
        <a:srgbClr val="5B666E"/>
      </a:accent6>
      <a:hlink>
        <a:srgbClr val="003478"/>
      </a:hlink>
      <a:folHlink>
        <a:srgbClr val="FECB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47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1_Swedavia Airports mall_v2">
  <a:themeElements>
    <a:clrScheme name="Swedavia Airports">
      <a:dk1>
        <a:srgbClr val="001E3C"/>
      </a:dk1>
      <a:lt1>
        <a:srgbClr val="FFFFFF"/>
      </a:lt1>
      <a:dk2>
        <a:srgbClr val="D1D3D4"/>
      </a:dk2>
      <a:lt2>
        <a:srgbClr val="000000"/>
      </a:lt2>
      <a:accent1>
        <a:srgbClr val="89A3BE"/>
      </a:accent1>
      <a:accent2>
        <a:srgbClr val="3093CC"/>
      </a:accent2>
      <a:accent3>
        <a:srgbClr val="7AB800"/>
      </a:accent3>
      <a:accent4>
        <a:srgbClr val="EB690B"/>
      </a:accent4>
      <a:accent5>
        <a:srgbClr val="A3A9AD"/>
      </a:accent5>
      <a:accent6>
        <a:srgbClr val="5B666E"/>
      </a:accent6>
      <a:hlink>
        <a:srgbClr val="003478"/>
      </a:hlink>
      <a:folHlink>
        <a:srgbClr val="FECB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347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64355</TotalTime>
  <Words>1011</Words>
  <Application>Microsoft Office PowerPoint</Application>
  <PresentationFormat>Skjermfremvisning (16:9)</PresentationFormat>
  <Paragraphs>248</Paragraphs>
  <Slides>27</Slides>
  <Notes>9</Notes>
  <HiddenSlides>1</HiddenSlides>
  <MMClips>0</MMClips>
  <ScaleCrop>false</ScaleCrop>
  <HeadingPairs>
    <vt:vector size="6" baseType="variant">
      <vt:variant>
        <vt:lpstr>Brukte skrifter</vt:lpstr>
      </vt:variant>
      <vt:variant>
        <vt:i4>6</vt:i4>
      </vt:variant>
      <vt:variant>
        <vt:lpstr>Tema</vt:lpstr>
      </vt:variant>
      <vt:variant>
        <vt:i4>7</vt:i4>
      </vt:variant>
      <vt:variant>
        <vt:lpstr>Lysbildetitler</vt:lpstr>
      </vt:variant>
      <vt:variant>
        <vt:i4>27</vt:i4>
      </vt:variant>
    </vt:vector>
  </HeadingPairs>
  <TitlesOfParts>
    <vt:vector size="40" baseType="lpstr">
      <vt:lpstr>MS PGothic</vt:lpstr>
      <vt:lpstr>Arial</vt:lpstr>
      <vt:lpstr>Calibri</vt:lpstr>
      <vt:lpstr>Trebuchet MS</vt:lpstr>
      <vt:lpstr>Wingdings</vt:lpstr>
      <vt:lpstr>ヒラギノ角ゴ Pro W3</vt:lpstr>
      <vt:lpstr>1_Office-tema</vt:lpstr>
      <vt:lpstr>2_Office-tema</vt:lpstr>
      <vt:lpstr>3_Office-tema</vt:lpstr>
      <vt:lpstr>4_Office-tema</vt:lpstr>
      <vt:lpstr>5_Office-tema</vt:lpstr>
      <vt:lpstr>Swedavia Airports mall_v2</vt:lpstr>
      <vt:lpstr>1_Swedavia Airports mall_v2</vt:lpstr>
      <vt:lpstr>Pilot project – Environmental assessment</vt:lpstr>
      <vt:lpstr>PowerPoint-presentasjon</vt:lpstr>
      <vt:lpstr> LFV in Sweden</vt:lpstr>
      <vt:lpstr>LFV’s 5 delivery areas</vt:lpstr>
      <vt:lpstr>Swedavia  Together we bring the world closer</vt:lpstr>
      <vt:lpstr>Sustainability– strategy and starting point</vt:lpstr>
      <vt:lpstr>PowerPoint-presentasjon</vt:lpstr>
      <vt:lpstr>PowerPoint-presentasjon</vt:lpstr>
      <vt:lpstr>Environmental assesment</vt:lpstr>
      <vt:lpstr>PowerPoint-presentasjon</vt:lpstr>
      <vt:lpstr>LFV – sustainable ATM</vt:lpstr>
      <vt:lpstr>Zero carbon dioxide emissions 2020</vt:lpstr>
      <vt:lpstr>Swedavia Airports - world leading in operating climate smart airports</vt:lpstr>
      <vt:lpstr>Engage other companies,</vt:lpstr>
      <vt:lpstr>PowerPoint-presentasjon</vt:lpstr>
      <vt:lpstr>PowerPoint-presentasjon</vt:lpstr>
      <vt:lpstr>PowerPoint-presentasjon</vt:lpstr>
      <vt:lpstr>Three different perspectives</vt:lpstr>
      <vt:lpstr>Environmental aspects</vt:lpstr>
      <vt:lpstr>Data sources</vt:lpstr>
      <vt:lpstr>PowerPoint-presentasjon</vt:lpstr>
      <vt:lpstr>Flight Operations</vt:lpstr>
      <vt:lpstr>Results</vt:lpstr>
      <vt:lpstr>Next step</vt:lpstr>
      <vt:lpstr>Conclusion</vt:lpstr>
      <vt:lpstr>Contributes to the potential for large scale production </vt:lpstr>
      <vt:lpstr>PowerPoint-presentasjon</vt:lpstr>
    </vt:vector>
  </TitlesOfParts>
  <Company>dsigner grafisk form &amp; produktion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åsa bergquist</dc:creator>
  <cp:lastModifiedBy>Risa, Hanne</cp:lastModifiedBy>
  <cp:revision>514</cp:revision>
  <dcterms:created xsi:type="dcterms:W3CDTF">2015-05-15T06:43:33Z</dcterms:created>
  <dcterms:modified xsi:type="dcterms:W3CDTF">2018-05-25T12:43:18Z</dcterms:modified>
</cp:coreProperties>
</file>